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30.jpg" ContentType="image/jpg"/>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9" r:id="rId4"/>
    <p:sldId id="260" r:id="rId5"/>
    <p:sldId id="281" r:id="rId6"/>
    <p:sldId id="282" r:id="rId7"/>
    <p:sldId id="283" r:id="rId8"/>
    <p:sldId id="284" r:id="rId9"/>
    <p:sldId id="286" r:id="rId10"/>
    <p:sldId id="287" r:id="rId11"/>
    <p:sldId id="285"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4" r:id="rId25"/>
    <p:sldId id="305" r:id="rId26"/>
    <p:sldId id="300" r:id="rId27"/>
    <p:sldId id="301" r:id="rId28"/>
    <p:sldId id="278" r:id="rId29"/>
    <p:sldId id="303" r:id="rId30"/>
    <p:sldId id="280" r:id="rId31"/>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8" autoAdjust="0"/>
    <p:restoredTop sz="86017" autoAdjust="0"/>
  </p:normalViewPr>
  <p:slideViewPr>
    <p:cSldViewPr>
      <p:cViewPr varScale="1">
        <p:scale>
          <a:sx n="33" d="100"/>
          <a:sy n="33" d="100"/>
        </p:scale>
        <p:origin x="1008" y="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51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5150"/>
          </a:xfrm>
          <a:prstGeom prst="rect">
            <a:avLst/>
          </a:prstGeom>
        </p:spPr>
        <p:txBody>
          <a:bodyPr vert="horz" lIns="91440" tIns="45720" rIns="91440" bIns="45720" rtlCol="0"/>
          <a:lstStyle>
            <a:lvl1pPr algn="r">
              <a:defRPr sz="1200"/>
            </a:lvl1pPr>
          </a:lstStyle>
          <a:p>
            <a:fld id="{250AD637-68FD-4489-9D55-BB5E7C245CD7}" type="datetimeFigureOut">
              <a:rPr lang="en-US" smtClean="0"/>
              <a:t>11/30/2022</a:t>
            </a:fld>
            <a:endParaRPr lang="en-US"/>
          </a:p>
        </p:txBody>
      </p:sp>
      <p:sp>
        <p:nvSpPr>
          <p:cNvPr id="4" name="Slide Image Placeholder 3"/>
          <p:cNvSpPr>
            <a:spLocks noGrp="1" noRot="1" noChangeAspect="1"/>
          </p:cNvSpPr>
          <p:nvPr>
            <p:ph type="sldImg" idx="2"/>
          </p:nvPr>
        </p:nvSpPr>
        <p:spPr>
          <a:xfrm>
            <a:off x="6281738" y="847725"/>
            <a:ext cx="7540625" cy="4241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372100"/>
            <a:ext cx="16084550" cy="5089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51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5150"/>
          </a:xfrm>
          <a:prstGeom prst="rect">
            <a:avLst/>
          </a:prstGeom>
        </p:spPr>
        <p:txBody>
          <a:bodyPr vert="horz" lIns="91440" tIns="45720" rIns="91440" bIns="45720" rtlCol="0" anchor="b"/>
          <a:lstStyle>
            <a:lvl1pPr algn="r">
              <a:defRPr sz="1200"/>
            </a:lvl1pPr>
          </a:lstStyle>
          <a:p>
            <a:fld id="{3A86DBE5-6D2C-4A23-A773-37DD2323DE33}" type="slidenum">
              <a:rPr lang="en-US" smtClean="0"/>
              <a:t>‹#›</a:t>
            </a:fld>
            <a:endParaRPr lang="en-US"/>
          </a:p>
        </p:txBody>
      </p:sp>
    </p:spTree>
    <p:extLst>
      <p:ext uri="{BB962C8B-B14F-4D97-AF65-F5344CB8AC3E}">
        <p14:creationId xmlns:p14="http://schemas.microsoft.com/office/powerpoint/2010/main" val="124022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14188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1966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67468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88261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82801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74161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47921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53148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96639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3282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8649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5289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4910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07615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97957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31055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8281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57570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92442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1373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2495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47293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371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5"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69"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CBC052A-63B3-4C7A-A74E-7D97A29A0E4E}" type="datetime1">
              <a:rPr lang="en-US" smtClean="0"/>
              <a:t>11/30/2022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6447EF6-B94F-4512-9C58-7E342C55724C}" type="datetime1">
              <a:rPr lang="en-US" smtClean="0"/>
              <a:t>11/30/2022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46520" y="1727612"/>
            <a:ext cx="18202275" cy="8754110"/>
          </a:xfrm>
          <a:custGeom>
            <a:avLst/>
            <a:gdLst/>
            <a:ahLst/>
            <a:cxnLst/>
            <a:rect l="l" t="t" r="r" b="b"/>
            <a:pathLst>
              <a:path w="18202275" h="8754110">
                <a:moveTo>
                  <a:pt x="18201822" y="8753660"/>
                </a:moveTo>
                <a:lnTo>
                  <a:pt x="0" y="8753660"/>
                </a:lnTo>
                <a:lnTo>
                  <a:pt x="0" y="0"/>
                </a:lnTo>
                <a:lnTo>
                  <a:pt x="18201822" y="0"/>
                </a:lnTo>
                <a:lnTo>
                  <a:pt x="18201822" y="8753660"/>
                </a:lnTo>
                <a:close/>
              </a:path>
            </a:pathLst>
          </a:custGeom>
          <a:solidFill>
            <a:srgbClr val="42210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sz="half" idx="2"/>
          </p:nvPr>
        </p:nvSpPr>
        <p:spPr>
          <a:xfrm>
            <a:off x="2269953" y="3529523"/>
            <a:ext cx="4368165" cy="6504940"/>
          </a:xfrm>
          <a:prstGeom prst="rect">
            <a:avLst/>
          </a:prstGeom>
        </p:spPr>
        <p:txBody>
          <a:bodyPr wrap="square" lIns="0" tIns="0" rIns="0" bIns="0">
            <a:spAutoFit/>
          </a:bodyPr>
          <a:lstStyle>
            <a:lvl1pPr>
              <a:defRPr sz="2700" b="1" i="0">
                <a:solidFill>
                  <a:srgbClr val="E49367"/>
                </a:solidFill>
                <a:latin typeface="Garamond"/>
                <a:cs typeface="Garamond"/>
              </a:defRPr>
            </a:lvl1pPr>
          </a:lstStyle>
          <a:p>
            <a:endParaRPr/>
          </a:p>
        </p:txBody>
      </p:sp>
      <p:sp>
        <p:nvSpPr>
          <p:cNvPr id="4" name="Holder 4"/>
          <p:cNvSpPr>
            <a:spLocks noGrp="1"/>
          </p:cNvSpPr>
          <p:nvPr>
            <p:ph sz="half" idx="3"/>
          </p:nvPr>
        </p:nvSpPr>
        <p:spPr>
          <a:xfrm>
            <a:off x="10353611" y="2601150"/>
            <a:ext cx="8745283"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B73C9BE-C172-4F75-9F64-70D520D7C21D}" type="datetime1">
              <a:rPr lang="en-US" smtClean="0"/>
              <a:t>11/30/2022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8438757-EA7A-4743-A8F2-3F55C77A5702}" type="datetime1">
              <a:rPr lang="en-US" smtClean="0"/>
              <a:t>11/30/2022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55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30811" y="6694965"/>
            <a:ext cx="4773930" cy="0"/>
          </a:xfrm>
          <a:custGeom>
            <a:avLst/>
            <a:gdLst/>
            <a:ahLst/>
            <a:cxnLst/>
            <a:rect l="l" t="t" r="r" b="b"/>
            <a:pathLst>
              <a:path w="4773930">
                <a:moveTo>
                  <a:pt x="0" y="0"/>
                </a:moveTo>
                <a:lnTo>
                  <a:pt x="4773779" y="0"/>
                </a:lnTo>
              </a:path>
            </a:pathLst>
          </a:custGeom>
          <a:ln w="22588">
            <a:solidFill>
              <a:srgbClr val="EB8CAC"/>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F6F59CC-9188-4988-853A-E2BBAE29C452}" type="datetime1">
              <a:rPr lang="en-US" smtClean="0"/>
              <a:t>11/30/2022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81085" y="1263960"/>
            <a:ext cx="17341928" cy="2780029"/>
          </a:xfrm>
          <a:prstGeom prst="rect">
            <a:avLst/>
          </a:prstGeom>
        </p:spPr>
        <p:txBody>
          <a:bodyPr wrap="square" lIns="0" tIns="0" rIns="0" bIns="0">
            <a:spAutoFit/>
          </a:bodyPr>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a:xfrm>
            <a:off x="741749" y="5602804"/>
            <a:ext cx="18620601" cy="4744084"/>
          </a:xfrm>
          <a:prstGeom prst="rect">
            <a:avLst/>
          </a:prstGeom>
        </p:spPr>
        <p:txBody>
          <a:bodyPr wrap="square" lIns="0" tIns="0" rIns="0" bIns="0">
            <a:spAutoFit/>
          </a:bodyPr>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a:xfrm>
            <a:off x="6835394" y="10517695"/>
            <a:ext cx="6433311"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5"/>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E554163-E499-41D5-8F50-1FAA2D4CE553}" type="datetime1">
              <a:rPr lang="en-US" smtClean="0"/>
              <a:t>11/30/2022</a:t>
            </a:fld>
            <a:endParaRPr lang="en-US"/>
          </a:p>
        </p:txBody>
      </p:sp>
      <p:sp>
        <p:nvSpPr>
          <p:cNvPr id="6" name="Holder 6"/>
          <p:cNvSpPr>
            <a:spLocks noGrp="1"/>
          </p:cNvSpPr>
          <p:nvPr>
            <p:ph type="sldNum" sz="quarter" idx="7"/>
          </p:nvPr>
        </p:nvSpPr>
        <p:spPr>
          <a:xfrm>
            <a:off x="14474952" y="10517695"/>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bhardwajpihu90@gmail.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mailto:absolute.mamta@gmail.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mailto:renurenu61937@gmail.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mailto:arpusharma2109@gmail.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mailto:manjuhats@gmail.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mailto:pujasarkar.lawyer@gmail.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pritikumar31@gmail.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mailto:Aishani.katoch7@gmail.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mailto:jainchitra.mcom@gmail.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mailto:riyajain8893@gmail.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mailto:tamannayadav2502@gmail.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mailto:advparitakaushik@gmail.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hyperlink" Target="mailto:aartikajla59@gmail.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hyperlink" Target="mailto:Sadgeejain20@gmail.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sange12122015@gmail.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hyperlink" Target="mailto:Jsangwanheer@gmail.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mailto:anshul.yadav59@gmail.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mailto:priyankayadav.feb@gmail.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mailto:manishkumar14aug@gmail.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0000"/>
            <a:lum/>
          </a:blip>
          <a:srcRect/>
          <a:stretch>
            <a:fillRect t="-24000" b="-24000"/>
          </a:stretch>
        </a:blipFill>
        <a:effectLst/>
      </p:bgPr>
    </p:bg>
    <p:spTree>
      <p:nvGrpSpPr>
        <p:cNvPr id="1" name=""/>
        <p:cNvGrpSpPr/>
        <p:nvPr/>
      </p:nvGrpSpPr>
      <p:grpSpPr>
        <a:xfrm>
          <a:off x="0" y="0"/>
          <a:ext cx="0" cy="0"/>
          <a:chOff x="0" y="0"/>
          <a:chExt cx="0" cy="0"/>
        </a:xfrm>
      </p:grpSpPr>
      <p:sp>
        <p:nvSpPr>
          <p:cNvPr id="3" name="object 3"/>
          <p:cNvSpPr/>
          <p:nvPr/>
        </p:nvSpPr>
        <p:spPr>
          <a:xfrm>
            <a:off x="10470" y="4586247"/>
            <a:ext cx="785495" cy="5948045"/>
          </a:xfrm>
          <a:custGeom>
            <a:avLst/>
            <a:gdLst/>
            <a:ahLst/>
            <a:cxnLst/>
            <a:rect l="l" t="t" r="r" b="b"/>
            <a:pathLst>
              <a:path w="785495" h="5948045">
                <a:moveTo>
                  <a:pt x="0" y="5947462"/>
                </a:moveTo>
                <a:lnTo>
                  <a:pt x="785316" y="5947462"/>
                </a:lnTo>
                <a:lnTo>
                  <a:pt x="785316" y="0"/>
                </a:lnTo>
                <a:lnTo>
                  <a:pt x="0" y="0"/>
                </a:lnTo>
                <a:lnTo>
                  <a:pt x="0" y="5947462"/>
                </a:lnTo>
                <a:close/>
              </a:path>
            </a:pathLst>
          </a:custGeom>
          <a:solidFill>
            <a:srgbClr val="F8BABC"/>
          </a:solidFill>
        </p:spPr>
        <p:txBody>
          <a:bodyPr wrap="square" lIns="0" tIns="0" rIns="0" bIns="0" rtlCol="0"/>
          <a:lstStyle/>
          <a:p>
            <a:endParaRPr/>
          </a:p>
        </p:txBody>
      </p:sp>
      <p:sp>
        <p:nvSpPr>
          <p:cNvPr id="6" name="object 6"/>
          <p:cNvSpPr txBox="1">
            <a:spLocks noGrp="1"/>
          </p:cNvSpPr>
          <p:nvPr>
            <p:ph type="title"/>
          </p:nvPr>
        </p:nvSpPr>
        <p:spPr>
          <a:xfrm>
            <a:off x="253922" y="2301875"/>
            <a:ext cx="17341928" cy="3306033"/>
          </a:xfrm>
          <a:prstGeom prst="rect">
            <a:avLst/>
          </a:prstGeom>
        </p:spPr>
        <p:txBody>
          <a:bodyPr vert="horz" wrap="square" lIns="0" tIns="0" rIns="0" bIns="0" rtlCol="0">
            <a:spAutoFit/>
          </a:bodyPr>
          <a:lstStyle/>
          <a:p>
            <a:pPr marL="12700">
              <a:lnSpc>
                <a:spcPct val="100000"/>
              </a:lnSpc>
            </a:pPr>
            <a:r>
              <a:rPr lang="en-US" sz="8000" spc="-570" dirty="0"/>
              <a:t>WICCI ANTI – DOMESTIC ABUSE HARYANA STATE COUNCIL </a:t>
            </a:r>
            <a:endParaRPr sz="8000" dirty="0"/>
          </a:p>
          <a:p>
            <a:pPr marL="12700">
              <a:lnSpc>
                <a:spcPct val="100000"/>
              </a:lnSpc>
              <a:spcBef>
                <a:spcPts val="114"/>
              </a:spcBef>
              <a:tabLst>
                <a:tab pos="2653030" algn="l"/>
                <a:tab pos="6842125" algn="l"/>
              </a:tabLst>
            </a:pPr>
            <a:endParaRPr sz="5400" dirty="0">
              <a:latin typeface="Myriad Pro"/>
              <a:cs typeface="Myriad Pro"/>
            </a:endParaRPr>
          </a:p>
        </p:txBody>
      </p:sp>
      <p:sp>
        <p:nvSpPr>
          <p:cNvPr id="7" name="object 7"/>
          <p:cNvSpPr txBox="1"/>
          <p:nvPr/>
        </p:nvSpPr>
        <p:spPr>
          <a:xfrm>
            <a:off x="10052050" y="8626475"/>
            <a:ext cx="9341485" cy="1606594"/>
          </a:xfrm>
          <a:prstGeom prst="rect">
            <a:avLst/>
          </a:prstGeom>
        </p:spPr>
        <p:txBody>
          <a:bodyPr vert="horz" wrap="square" lIns="0" tIns="0" rIns="0" bIns="0" rtlCol="0">
            <a:spAutoFit/>
          </a:bodyPr>
          <a:lstStyle/>
          <a:p>
            <a:pPr marL="12700" marR="5080">
              <a:lnSpc>
                <a:spcPct val="116399"/>
              </a:lnSpc>
              <a:tabLst>
                <a:tab pos="5894705" algn="l"/>
              </a:tabLst>
            </a:pPr>
            <a:r>
              <a:rPr sz="4500" b="1" spc="300" dirty="0">
                <a:latin typeface="Garamond"/>
                <a:cs typeface="Garamond"/>
              </a:rPr>
              <a:t>WOMEN´</a:t>
            </a:r>
            <a:r>
              <a:rPr sz="4500" b="1" spc="20" dirty="0">
                <a:latin typeface="Garamond"/>
                <a:cs typeface="Garamond"/>
              </a:rPr>
              <a:t>S</a:t>
            </a:r>
            <a:r>
              <a:rPr sz="4500" b="1" spc="370" dirty="0">
                <a:latin typeface="Garamond"/>
                <a:cs typeface="Garamond"/>
              </a:rPr>
              <a:t> </a:t>
            </a:r>
            <a:r>
              <a:rPr sz="4500" b="1" spc="45" dirty="0">
                <a:latin typeface="Garamond"/>
                <a:cs typeface="Garamond"/>
              </a:rPr>
              <a:t>INDIA</a:t>
            </a:r>
            <a:r>
              <a:rPr sz="4500" b="1" spc="-305" dirty="0">
                <a:latin typeface="Garamond"/>
                <a:cs typeface="Garamond"/>
              </a:rPr>
              <a:t>N</a:t>
            </a:r>
            <a:r>
              <a:rPr sz="4500" b="1" dirty="0">
                <a:latin typeface="Garamond"/>
                <a:cs typeface="Garamond"/>
              </a:rPr>
              <a:t>	</a:t>
            </a:r>
            <a:r>
              <a:rPr sz="4500" b="1" spc="100" dirty="0">
                <a:latin typeface="Garamond"/>
                <a:cs typeface="Garamond"/>
              </a:rPr>
              <a:t>CHAMBER</a:t>
            </a:r>
            <a:r>
              <a:rPr sz="4500" b="1" spc="204" dirty="0">
                <a:latin typeface="Garamond"/>
                <a:cs typeface="Garamond"/>
              </a:rPr>
              <a:t> </a:t>
            </a:r>
            <a:r>
              <a:rPr sz="4500" b="1" spc="50" dirty="0">
                <a:latin typeface="Garamond"/>
                <a:cs typeface="Garamond"/>
              </a:rPr>
              <a:t>O</a:t>
            </a:r>
            <a:r>
              <a:rPr sz="4500" b="1" spc="-170" dirty="0">
                <a:latin typeface="Garamond"/>
                <a:cs typeface="Garamond"/>
              </a:rPr>
              <a:t>F</a:t>
            </a:r>
            <a:r>
              <a:rPr sz="4500" b="1" spc="370" dirty="0">
                <a:latin typeface="Garamond"/>
                <a:cs typeface="Garamond"/>
              </a:rPr>
              <a:t> </a:t>
            </a:r>
            <a:r>
              <a:rPr sz="4500" b="1" spc="135" dirty="0">
                <a:latin typeface="Garamond"/>
                <a:cs typeface="Garamond"/>
              </a:rPr>
              <a:t>C</a:t>
            </a:r>
            <a:r>
              <a:rPr sz="4500" b="1" spc="75" dirty="0">
                <a:latin typeface="Garamond"/>
                <a:cs typeface="Garamond"/>
              </a:rPr>
              <a:t>OMME</a:t>
            </a:r>
            <a:r>
              <a:rPr sz="4500" b="1" spc="-50" dirty="0">
                <a:latin typeface="Garamond"/>
                <a:cs typeface="Garamond"/>
              </a:rPr>
              <a:t>R</a:t>
            </a:r>
            <a:r>
              <a:rPr sz="4500" b="1" spc="25" dirty="0">
                <a:latin typeface="Garamond"/>
                <a:cs typeface="Garamond"/>
              </a:rPr>
              <a:t>C</a:t>
            </a:r>
            <a:r>
              <a:rPr sz="4500" b="1" spc="-254" dirty="0">
                <a:latin typeface="Garamond"/>
                <a:cs typeface="Garamond"/>
              </a:rPr>
              <a:t>E</a:t>
            </a:r>
            <a:r>
              <a:rPr sz="4500" b="1" spc="370" dirty="0">
                <a:latin typeface="Garamond"/>
                <a:cs typeface="Garamond"/>
              </a:rPr>
              <a:t> </a:t>
            </a:r>
            <a:r>
              <a:rPr sz="4500" b="1" spc="130" dirty="0">
                <a:latin typeface="Garamond"/>
                <a:cs typeface="Garamond"/>
              </a:rPr>
              <a:t>AN</a:t>
            </a:r>
            <a:r>
              <a:rPr sz="4500" b="1" spc="-145" dirty="0">
                <a:latin typeface="Garamond"/>
                <a:cs typeface="Garamond"/>
              </a:rPr>
              <a:t>D</a:t>
            </a:r>
            <a:r>
              <a:rPr sz="4500" b="1" spc="370" dirty="0">
                <a:latin typeface="Garamond"/>
                <a:cs typeface="Garamond"/>
              </a:rPr>
              <a:t> </a:t>
            </a:r>
            <a:r>
              <a:rPr sz="4500" b="1" spc="-95" dirty="0">
                <a:latin typeface="Garamond"/>
                <a:cs typeface="Garamond"/>
              </a:rPr>
              <a:t>IN</a:t>
            </a:r>
            <a:r>
              <a:rPr sz="4500" b="1" spc="45" dirty="0">
                <a:latin typeface="Garamond"/>
                <a:cs typeface="Garamond"/>
              </a:rPr>
              <a:t>D</a:t>
            </a:r>
            <a:r>
              <a:rPr sz="4500" b="1" spc="100" dirty="0">
                <a:latin typeface="Garamond"/>
                <a:cs typeface="Garamond"/>
              </a:rPr>
              <a:t>U</a:t>
            </a:r>
            <a:r>
              <a:rPr sz="4500" b="1" spc="335" dirty="0">
                <a:latin typeface="Garamond"/>
                <a:cs typeface="Garamond"/>
              </a:rPr>
              <a:t>S</a:t>
            </a:r>
            <a:r>
              <a:rPr sz="4500" b="1" spc="175" dirty="0">
                <a:latin typeface="Garamond"/>
                <a:cs typeface="Garamond"/>
              </a:rPr>
              <a:t>T</a:t>
            </a:r>
            <a:r>
              <a:rPr sz="4500" b="1" spc="-140" dirty="0">
                <a:latin typeface="Garamond"/>
                <a:cs typeface="Garamond"/>
              </a:rPr>
              <a:t>R</a:t>
            </a:r>
            <a:r>
              <a:rPr sz="4500" b="1" spc="-120" dirty="0">
                <a:latin typeface="Garamond"/>
                <a:cs typeface="Garamond"/>
              </a:rPr>
              <a:t>Y</a:t>
            </a:r>
            <a:endParaRPr sz="4500" dirty="0">
              <a:latin typeface="Garamond"/>
              <a:cs typeface="Garamond"/>
            </a:endParaRPr>
          </a:p>
        </p:txBody>
      </p:sp>
      <p:sp>
        <p:nvSpPr>
          <p:cNvPr id="11" name="object 11"/>
          <p:cNvSpPr/>
          <p:nvPr/>
        </p:nvSpPr>
        <p:spPr>
          <a:xfrm>
            <a:off x="15868995" y="8171967"/>
            <a:ext cx="19685" cy="60325"/>
          </a:xfrm>
          <a:custGeom>
            <a:avLst/>
            <a:gdLst/>
            <a:ahLst/>
            <a:cxnLst/>
            <a:rect l="l" t="t" r="r" b="b"/>
            <a:pathLst>
              <a:path w="19684" h="60325">
                <a:moveTo>
                  <a:pt x="7989" y="0"/>
                </a:moveTo>
                <a:lnTo>
                  <a:pt x="7521" y="11745"/>
                </a:lnTo>
                <a:lnTo>
                  <a:pt x="4274" y="22646"/>
                </a:lnTo>
                <a:lnTo>
                  <a:pt x="0" y="26418"/>
                </a:lnTo>
                <a:lnTo>
                  <a:pt x="4936" y="38208"/>
                </a:lnTo>
                <a:lnTo>
                  <a:pt x="10735" y="49513"/>
                </a:lnTo>
                <a:lnTo>
                  <a:pt x="18175" y="59914"/>
                </a:lnTo>
                <a:lnTo>
                  <a:pt x="19128" y="49953"/>
                </a:lnTo>
                <a:lnTo>
                  <a:pt x="17487" y="39484"/>
                </a:lnTo>
                <a:lnTo>
                  <a:pt x="18067" y="23230"/>
                </a:lnTo>
                <a:lnTo>
                  <a:pt x="15543" y="11359"/>
                </a:lnTo>
                <a:lnTo>
                  <a:pt x="10176" y="2408"/>
                </a:lnTo>
                <a:lnTo>
                  <a:pt x="7989" y="0"/>
                </a:lnTo>
                <a:close/>
              </a:path>
            </a:pathLst>
          </a:custGeom>
          <a:solidFill>
            <a:srgbClr val="F599AA"/>
          </a:solidFill>
        </p:spPr>
        <p:txBody>
          <a:bodyPr wrap="square" lIns="0" tIns="0" rIns="0" bIns="0" rtlCol="0"/>
          <a:lstStyle/>
          <a:p>
            <a:endParaRPr/>
          </a:p>
        </p:txBody>
      </p:sp>
      <p:sp>
        <p:nvSpPr>
          <p:cNvPr id="12" name="object 12"/>
          <p:cNvSpPr/>
          <p:nvPr/>
        </p:nvSpPr>
        <p:spPr>
          <a:xfrm>
            <a:off x="15886583" y="8202214"/>
            <a:ext cx="14604" cy="31115"/>
          </a:xfrm>
          <a:custGeom>
            <a:avLst/>
            <a:gdLst/>
            <a:ahLst/>
            <a:cxnLst/>
            <a:rect l="l" t="t" r="r" b="b"/>
            <a:pathLst>
              <a:path w="14605" h="31115">
                <a:moveTo>
                  <a:pt x="2526" y="0"/>
                </a:moveTo>
                <a:lnTo>
                  <a:pt x="0" y="10448"/>
                </a:lnTo>
                <a:lnTo>
                  <a:pt x="1956" y="21067"/>
                </a:lnTo>
                <a:lnTo>
                  <a:pt x="1385" y="30564"/>
                </a:lnTo>
                <a:lnTo>
                  <a:pt x="13992" y="18805"/>
                </a:lnTo>
                <a:lnTo>
                  <a:pt x="13029" y="10795"/>
                </a:lnTo>
                <a:lnTo>
                  <a:pt x="9866" y="4125"/>
                </a:lnTo>
                <a:lnTo>
                  <a:pt x="2526" y="0"/>
                </a:lnTo>
                <a:close/>
              </a:path>
            </a:pathLst>
          </a:custGeom>
          <a:solidFill>
            <a:srgbClr val="A0716F"/>
          </a:solidFill>
        </p:spPr>
        <p:txBody>
          <a:bodyPr wrap="square" lIns="0" tIns="0" rIns="0" bIns="0" rtlCol="0"/>
          <a:lstStyle/>
          <a:p>
            <a:endParaRPr/>
          </a:p>
        </p:txBody>
      </p:sp>
      <p:sp>
        <p:nvSpPr>
          <p:cNvPr id="15" name="object 7"/>
          <p:cNvSpPr txBox="1"/>
          <p:nvPr/>
        </p:nvSpPr>
        <p:spPr>
          <a:xfrm>
            <a:off x="10128250" y="10109178"/>
            <a:ext cx="4800600" cy="803297"/>
          </a:xfrm>
          <a:prstGeom prst="rect">
            <a:avLst/>
          </a:prstGeom>
        </p:spPr>
        <p:txBody>
          <a:bodyPr vert="horz" wrap="square" lIns="0" tIns="0" rIns="0" bIns="0" rtlCol="0">
            <a:spAutoFit/>
          </a:bodyPr>
          <a:lstStyle/>
          <a:p>
            <a:pPr marL="12700" marR="5080">
              <a:lnSpc>
                <a:spcPct val="116399"/>
              </a:lnSpc>
              <a:tabLst>
                <a:tab pos="5894705" algn="l"/>
              </a:tabLst>
            </a:pPr>
            <a:r>
              <a:rPr lang="en-US" sz="4500" b="1" spc="300" dirty="0">
                <a:latin typeface="Garamond"/>
                <a:cs typeface="Garamond"/>
              </a:rPr>
              <a:t>www.wicci.in</a:t>
            </a:r>
            <a:endParaRPr sz="4500" dirty="0">
              <a:latin typeface="Garamond"/>
              <a:cs typeface="Garamond"/>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 y="-822325"/>
            <a:ext cx="5284763" cy="3800165"/>
          </a:xfrm>
          <a:prstGeom prst="rect">
            <a:avLst/>
          </a:prstGeom>
        </p:spPr>
      </p:pic>
      <p:sp>
        <p:nvSpPr>
          <p:cNvPr id="18" name="Slide Number Placeholder 17"/>
          <p:cNvSpPr>
            <a:spLocks noGrp="1"/>
          </p:cNvSpPr>
          <p:nvPr>
            <p:ph type="sldNum" sz="quarter" idx="7"/>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dirty="0">
                <a:effectLst/>
                <a:latin typeface="Times New Roman" panose="02020603050405020304" pitchFamily="18" charset="0"/>
                <a:ea typeface="Calibri" panose="020F0502020204030204" pitchFamily="34" charset="0"/>
              </a:rPr>
              <a:t>PINKI BHARDWAJ</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6" name="object 6"/>
          <p:cNvSpPr txBox="1"/>
          <p:nvPr/>
        </p:nvSpPr>
        <p:spPr>
          <a:xfrm>
            <a:off x="774844" y="4566348"/>
            <a:ext cx="11062597" cy="5503045"/>
          </a:xfrm>
          <a:prstGeom prst="rect">
            <a:avLst/>
          </a:prstGeom>
        </p:spPr>
        <p:txBody>
          <a:bodyPr vert="horz" wrap="square" lIns="0" tIns="0" rIns="0" bIns="0" rtlCol="0">
            <a:spAutoFit/>
          </a:bodyPr>
          <a:lstStyle/>
          <a:p>
            <a:pPr marR="0" lvl="0" algn="just">
              <a:lnSpc>
                <a:spcPct val="107000"/>
              </a:lnSpc>
              <a:spcBef>
                <a:spcPts val="0"/>
              </a:spcBef>
              <a:spcAft>
                <a:spcPts val="800"/>
              </a:spcAft>
            </a:pPr>
            <a:r>
              <a:rPr lang="en-IN" sz="4000" dirty="0">
                <a:latin typeface="Times New Roman" panose="02020603050405020304" pitchFamily="18" charset="0"/>
                <a:ea typeface="Calibri" panose="020F0502020204030204" pitchFamily="34" charset="0"/>
                <a:cs typeface="Times New Roman" panose="02020603050405020304" pitchFamily="18" charset="0"/>
              </a:rPr>
              <a:t>Taxation Consultant &amp; Advisor</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 of years experience handling MNC Co. and other Corporate offices by filling annual return,  audit and legal compliance in the taxation matter. </a:t>
            </a:r>
          </a:p>
          <a:p>
            <a:pPr marR="0" lvl="0" algn="just">
              <a:lnSpc>
                <a:spcPct val="107000"/>
              </a:lnSpc>
              <a:spcBef>
                <a:spcPts val="0"/>
              </a:spcBef>
              <a:spcAft>
                <a:spcPts val="800"/>
              </a:spcAft>
            </a:pP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At present, she is associated with Advocate </a:t>
            </a:r>
            <a:r>
              <a:rPr lang="en-IN" sz="4000" dirty="0" err="1">
                <a:effectLst/>
                <a:latin typeface="Times New Roman" panose="02020603050405020304" pitchFamily="18" charset="0"/>
                <a:ea typeface="Calibri" panose="020F0502020204030204" pitchFamily="34" charset="0"/>
                <a:cs typeface="Times New Roman" panose="02020603050405020304" pitchFamily="18" charset="0"/>
              </a:rPr>
              <a:t>Yogender</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 Garg at Gurugram District Court.</a:t>
            </a:r>
          </a:p>
          <a:p>
            <a:pPr marR="0" lvl="0" algn="just">
              <a:lnSpc>
                <a:spcPct val="107000"/>
              </a:lnSpc>
              <a:spcBef>
                <a:spcPts val="0"/>
              </a:spcBef>
              <a:spcAft>
                <a:spcPts val="800"/>
              </a:spcAft>
            </a:pPr>
            <a:r>
              <a:rPr lang="en-IN" sz="4000" dirty="0">
                <a:latin typeface="Times New Roman" panose="02020603050405020304" pitchFamily="18" charset="0"/>
                <a:ea typeface="Calibri" panose="020F0502020204030204" pitchFamily="34" charset="0"/>
                <a:cs typeface="Times New Roman" panose="02020603050405020304" pitchFamily="18" charset="0"/>
              </a:rPr>
              <a:t>Email - </a:t>
            </a:r>
            <a:r>
              <a:rPr lang="en-IN" sz="4000" u="sng" dirty="0">
                <a:solidFill>
                  <a:srgbClr val="1155CC"/>
                </a:solidFill>
                <a:effectLst/>
                <a:latin typeface="Times New Roman" panose="02020603050405020304" pitchFamily="18" charset="0"/>
                <a:ea typeface="Calibri" panose="020F0502020204030204" pitchFamily="34" charset="0"/>
                <a:cs typeface="Times New Roman" panose="02020603050405020304" pitchFamily="18" charset="0"/>
                <a:hlinkClick r:id="rId3"/>
              </a:rPr>
              <a:t>bhardwajpihu90@gmail.com</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12700" algn="just">
              <a:lnSpc>
                <a:spcPct val="100000"/>
              </a:lnSpc>
            </a:pPr>
            <a:endParaRPr lang="en-US" sz="3800" b="1" spc="25" dirty="0">
              <a:latin typeface="Garamond"/>
              <a:cs typeface="Garamond"/>
            </a:endParaRPr>
          </a:p>
        </p:txBody>
      </p:sp>
      <p:sp>
        <p:nvSpPr>
          <p:cNvPr id="13"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10</a:t>
            </a:fld>
            <a:endParaRPr lang="en-US"/>
          </a:p>
        </p:txBody>
      </p:sp>
      <p:pic>
        <p:nvPicPr>
          <p:cNvPr id="7" name="Picture 6">
            <a:extLst>
              <a:ext uri="{FF2B5EF4-FFF2-40B4-BE49-F238E27FC236}">
                <a16:creationId xmlns:a16="http://schemas.microsoft.com/office/drawing/2014/main" id="{AAB748D6-ADA1-14E1-8631-ACB9EC5944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3500" y="4744332"/>
            <a:ext cx="3695700" cy="6166382"/>
          </a:xfrm>
          <a:prstGeom prst="rect">
            <a:avLst/>
          </a:prstGeom>
        </p:spPr>
      </p:pic>
    </p:spTree>
    <p:extLst>
      <p:ext uri="{BB962C8B-B14F-4D97-AF65-F5344CB8AC3E}">
        <p14:creationId xmlns:p14="http://schemas.microsoft.com/office/powerpoint/2010/main" val="75903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74645"/>
          </a:xfrm>
          <a:prstGeom prst="rect">
            <a:avLst/>
          </a:prstGeom>
        </p:spPr>
        <p:txBody>
          <a:bodyPr vert="horz" wrap="square" lIns="0" tIns="1101810" rIns="0" bIns="0" rtlCol="0">
            <a:spAutoFit/>
          </a:bodyPr>
          <a:lstStyle/>
          <a:p>
            <a:pPr marL="307340"/>
            <a:r>
              <a:rPr lang="en-IN" sz="6600" dirty="0">
                <a:effectLst/>
                <a:latin typeface="Times New Roman" panose="02020603050405020304" pitchFamily="18" charset="0"/>
                <a:ea typeface="Calibri" panose="020F0502020204030204" pitchFamily="34" charset="0"/>
              </a:rPr>
              <a:t>MAMTA SINGH</a:t>
            </a:r>
            <a:r>
              <a:rPr lang="en-US" sz="6600" spc="-135" dirty="0"/>
              <a:t> </a:t>
            </a:r>
            <a:br>
              <a:rPr lang="en-US" sz="6600" spc="-135" dirty="0"/>
            </a:b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br>
              <a:rPr lang="en-US" sz="2950" b="0" spc="114"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6" name="object 6"/>
          <p:cNvSpPr txBox="1"/>
          <p:nvPr/>
        </p:nvSpPr>
        <p:spPr>
          <a:xfrm>
            <a:off x="839597" y="4566348"/>
            <a:ext cx="10997844" cy="4778552"/>
          </a:xfrm>
          <a:prstGeom prst="rect">
            <a:avLst/>
          </a:prstGeom>
        </p:spPr>
        <p:txBody>
          <a:bodyPr vert="horz" wrap="square" lIns="0" tIns="0" rIns="0" bIns="0" rtlCol="0">
            <a:spAutoFit/>
          </a:bodyPr>
          <a:lstStyle/>
          <a:p>
            <a:pPr marR="0" lvl="0" algn="just">
              <a:lnSpc>
                <a:spcPct val="107000"/>
              </a:lnSpc>
              <a:spcBef>
                <a:spcPts val="0"/>
              </a:spcBef>
              <a:spcAft>
                <a:spcPts val="800"/>
              </a:spcAft>
            </a:pP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Legal Solicitor &amp; Advocate, practiced 10 months </a:t>
            </a:r>
            <a:r>
              <a:rPr lang="en-IN" sz="4000" dirty="0">
                <a:latin typeface="Times New Roman" panose="02020603050405020304" pitchFamily="18" charset="0"/>
                <a:ea typeface="Calibri" panose="020F0502020204030204" pitchFamily="34" charset="0"/>
                <a:cs typeface="Times New Roman" panose="02020603050405020304" pitchFamily="18" charset="0"/>
              </a:rPr>
              <a:t>in S</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ession </a:t>
            </a:r>
            <a:r>
              <a:rPr lang="en-IN" sz="4000" dirty="0">
                <a:latin typeface="Times New Roman" panose="02020603050405020304" pitchFamily="18" charset="0"/>
                <a:ea typeface="Calibri" panose="020F0502020204030204" pitchFamily="34" charset="0"/>
                <a:cs typeface="Times New Roman" panose="02020603050405020304" pitchFamily="18" charset="0"/>
              </a:rPr>
              <a:t>C</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ourt Agra. </a:t>
            </a:r>
            <a:endParaRPr lang="en-IN" sz="4000"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pPr>
            <a:r>
              <a:rPr lang="en-IN" sz="4000" dirty="0">
                <a:latin typeface="Times New Roman" panose="02020603050405020304" pitchFamily="18" charset="0"/>
                <a:ea typeface="Calibri" panose="020F0502020204030204" pitchFamily="34" charset="0"/>
                <a:cs typeface="Times New Roman" panose="02020603050405020304" pitchFamily="18" charset="0"/>
              </a:rPr>
              <a:t>An </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potential Judicial </a:t>
            </a:r>
            <a:r>
              <a:rPr lang="en-IN" sz="4000" dirty="0">
                <a:latin typeface="Times New Roman" panose="02020603050405020304" pitchFamily="18" charset="0"/>
                <a:ea typeface="Calibri" panose="020F0502020204030204" pitchFamily="34" charset="0"/>
                <a:cs typeface="Times New Roman" panose="02020603050405020304" pitchFamily="18" charset="0"/>
              </a:rPr>
              <a:t>aspirant </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preparing for judiciary exams and at the same time working as Legal Advisor &amp; Researcher in </a:t>
            </a:r>
            <a:r>
              <a:rPr lang="en-IN" sz="4000" dirty="0" err="1">
                <a:latin typeface="Times New Roman" panose="02020603050405020304" pitchFamily="18" charset="0"/>
                <a:ea typeface="Calibri" panose="020F0502020204030204" pitchFamily="34" charset="0"/>
                <a:cs typeface="Times New Roman" panose="02020603050405020304" pitchFamily="18" charset="0"/>
              </a:rPr>
              <a:t>Y</a:t>
            </a:r>
            <a:r>
              <a:rPr lang="en-IN" sz="4000" dirty="0" err="1">
                <a:effectLst/>
                <a:latin typeface="Times New Roman" panose="02020603050405020304" pitchFamily="18" charset="0"/>
                <a:ea typeface="Calibri" panose="020F0502020204030204" pitchFamily="34" charset="0"/>
                <a:cs typeface="Times New Roman" panose="02020603050405020304" pitchFamily="18" charset="0"/>
              </a:rPr>
              <a:t>ashashish</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 Foundation.</a:t>
            </a:r>
          </a:p>
          <a:p>
            <a:pPr marR="0" lvl="0" algn="just">
              <a:lnSpc>
                <a:spcPct val="107000"/>
              </a:lnSpc>
              <a:spcBef>
                <a:spcPts val="0"/>
              </a:spcBef>
              <a:spcAft>
                <a:spcPts val="800"/>
              </a:spcAft>
            </a:pPr>
            <a:r>
              <a:rPr lang="en-IN" sz="3600" dirty="0">
                <a:latin typeface="Times New Roman" panose="02020603050405020304" pitchFamily="18" charset="0"/>
                <a:ea typeface="Calibri" panose="020F0502020204030204" pitchFamily="34" charset="0"/>
                <a:cs typeface="Times New Roman" panose="02020603050405020304" pitchFamily="18" charset="0"/>
              </a:rPr>
              <a:t>Email - </a:t>
            </a:r>
            <a:r>
              <a:rPr lang="en-IN" sz="3600" u="sng" dirty="0">
                <a:solidFill>
                  <a:srgbClr val="1155CC"/>
                </a:solidFill>
                <a:effectLst/>
                <a:latin typeface="Times New Roman" panose="02020603050405020304" pitchFamily="18" charset="0"/>
                <a:ea typeface="Calibri" panose="020F0502020204030204" pitchFamily="34" charset="0"/>
                <a:cs typeface="Times New Roman" panose="02020603050405020304" pitchFamily="18" charset="0"/>
                <a:hlinkClick r:id="rId3"/>
              </a:rPr>
              <a:t>absolute.mamta@gmail.com</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12700" algn="just">
              <a:lnSpc>
                <a:spcPct val="100000"/>
              </a:lnSpc>
            </a:pPr>
            <a:endParaRPr lang="en-US" sz="3800" b="1" spc="25" dirty="0">
              <a:latin typeface="Garamond"/>
              <a:cs typeface="Garamond"/>
            </a:endParaRPr>
          </a:p>
        </p:txBody>
      </p:sp>
      <p:sp>
        <p:nvSpPr>
          <p:cNvPr id="13"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11</a:t>
            </a:fld>
            <a:endParaRPr lang="en-US"/>
          </a:p>
        </p:txBody>
      </p:sp>
      <p:pic>
        <p:nvPicPr>
          <p:cNvPr id="7" name="Picture 6">
            <a:extLst>
              <a:ext uri="{FF2B5EF4-FFF2-40B4-BE49-F238E27FC236}">
                <a16:creationId xmlns:a16="http://schemas.microsoft.com/office/drawing/2014/main" id="{A52037A1-A8E8-A8B8-E940-2DA6D97A90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43050" y="4748551"/>
            <a:ext cx="3113403" cy="6137682"/>
          </a:xfrm>
          <a:prstGeom prst="rect">
            <a:avLst/>
          </a:prstGeom>
        </p:spPr>
      </p:pic>
    </p:spTree>
    <p:extLst>
      <p:ext uri="{BB962C8B-B14F-4D97-AF65-F5344CB8AC3E}">
        <p14:creationId xmlns:p14="http://schemas.microsoft.com/office/powerpoint/2010/main" val="337125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b="0" dirty="0">
                <a:effectLst/>
                <a:latin typeface="Times New Roman" panose="02020603050405020304" pitchFamily="18" charset="0"/>
                <a:ea typeface="Calibri" panose="020F0502020204030204" pitchFamily="34" charset="0"/>
                <a:cs typeface="Times New Roman" panose="02020603050405020304" pitchFamily="18" charset="0"/>
              </a:rPr>
              <a:t>RENU </a:t>
            </a:r>
            <a:r>
              <a:rPr lang="en-IN" sz="6600" b="0" dirty="0">
                <a:latin typeface="Times New Roman" panose="02020603050405020304" pitchFamily="18" charset="0"/>
                <a:ea typeface="Calibri" panose="020F0502020204030204" pitchFamily="34" charset="0"/>
                <a:cs typeface="Times New Roman" panose="02020603050405020304" pitchFamily="18" charset="0"/>
              </a:rPr>
              <a:t>BHANWALA</a:t>
            </a:r>
            <a:endParaRPr sz="6600" dirty="0">
              <a:latin typeface="Times New Roman" panose="02020603050405020304" pitchFamily="18" charset="0"/>
              <a:cs typeface="Times New Roman" panose="02020603050405020304" pitchFamily="18" charset="0"/>
            </a:endParaRPr>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6" name="object 6"/>
          <p:cNvSpPr txBox="1"/>
          <p:nvPr/>
        </p:nvSpPr>
        <p:spPr>
          <a:xfrm>
            <a:off x="1005205" y="4587876"/>
            <a:ext cx="10856366" cy="6128857"/>
          </a:xfrm>
          <a:prstGeom prst="rect">
            <a:avLst/>
          </a:prstGeom>
        </p:spPr>
        <p:txBody>
          <a:bodyPr vert="horz" wrap="square" lIns="0" tIns="0" rIns="0" bIns="0" rtlCol="0">
            <a:spAutoFit/>
          </a:bodyPr>
          <a:lstStyle/>
          <a:p>
            <a:pPr marL="12700" algn="just">
              <a:lnSpc>
                <a:spcPct val="100000"/>
              </a:lnSpc>
            </a:pP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4000" dirty="0">
                <a:latin typeface="Times New Roman" panose="02020603050405020304" pitchFamily="18" charset="0"/>
                <a:ea typeface="Calibri" panose="020F0502020204030204" pitchFamily="34" charset="0"/>
                <a:cs typeface="Times New Roman" panose="02020603050405020304" pitchFamily="18" charset="0"/>
              </a:rPr>
              <a:t>Acquired graduation in </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Bachelor of  physiotherapy and Masters in Cardio </a:t>
            </a:r>
            <a:r>
              <a:rPr lang="en-IN" sz="4000" dirty="0">
                <a:latin typeface="Times New Roman" panose="02020603050405020304" pitchFamily="18" charset="0"/>
                <a:ea typeface="Calibri" panose="020F0502020204030204" pitchFamily="34" charset="0"/>
                <a:cs typeface="Times New Roman" panose="02020603050405020304" pitchFamily="18" charset="0"/>
              </a:rPr>
              <a:t>P</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ulmonary</a:t>
            </a:r>
            <a:r>
              <a:rPr lang="en-IN" sz="4000" dirty="0">
                <a:latin typeface="Times New Roman" panose="02020603050405020304" pitchFamily="18" charset="0"/>
                <a:ea typeface="Calibri" panose="020F0502020204030204" pitchFamily="34" charset="0"/>
                <a:cs typeface="Times New Roman" panose="02020603050405020304" pitchFamily="18" charset="0"/>
              </a:rPr>
              <a:t>.</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 </a:t>
            </a:r>
          </a:p>
          <a:p>
            <a:pPr marR="0" lvl="0" algn="just">
              <a:lnSpc>
                <a:spcPct val="107000"/>
              </a:lnSpc>
              <a:spcBef>
                <a:spcPts val="0"/>
              </a:spcBef>
              <a:spcAft>
                <a:spcPts val="800"/>
              </a:spcAft>
            </a:pPr>
            <a:r>
              <a:rPr lang="en-IN" sz="4000" dirty="0">
                <a:latin typeface="Times New Roman" panose="02020603050405020304" pitchFamily="18" charset="0"/>
                <a:ea typeface="Calibri" panose="020F0502020204030204" pitchFamily="34" charset="0"/>
                <a:cs typeface="Times New Roman" panose="02020603050405020304" pitchFamily="18" charset="0"/>
              </a:rPr>
              <a:t> Holding </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2 years experience at DMC hospital </a:t>
            </a:r>
            <a:r>
              <a:rPr lang="en-IN" sz="4000" dirty="0">
                <a:latin typeface="Times New Roman" panose="02020603050405020304" pitchFamily="18" charset="0"/>
                <a:ea typeface="Calibri" panose="020F0502020204030204" pitchFamily="34" charset="0"/>
                <a:cs typeface="Times New Roman" panose="02020603050405020304" pitchFamily="18" charset="0"/>
              </a:rPr>
              <a:t>S</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irsa, as a </a:t>
            </a:r>
            <a:r>
              <a:rPr lang="en-IN" sz="4000" dirty="0">
                <a:latin typeface="Times New Roman" panose="02020603050405020304" pitchFamily="18" charset="0"/>
                <a:ea typeface="Calibri" panose="020F0502020204030204" pitchFamily="34" charset="0"/>
                <a:cs typeface="Times New Roman" panose="02020603050405020304" pitchFamily="18" charset="0"/>
              </a:rPr>
              <a:t>P</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hysiotherapist in healthcare institute.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12700" algn="just">
              <a:lnSpc>
                <a:spcPct val="100000"/>
              </a:lnSpc>
            </a:pPr>
            <a:r>
              <a:rPr lang="en-US" sz="3800" dirty="0">
                <a:latin typeface="Times New Roman" panose="02020603050405020304" pitchFamily="18" charset="0"/>
                <a:ea typeface="Calibri" panose="020F0502020204030204" pitchFamily="34" charset="0"/>
                <a:cs typeface="Times New Roman" panose="02020603050405020304" pitchFamily="18" charset="0"/>
              </a:rPr>
              <a:t>Providing free medical aid &amp; sanitization and making aware about intimate hygiene which is an indispensable part of woman to combat against the chronic diseases spreading such practices at the mass level to unaware woman of society. </a:t>
            </a:r>
          </a:p>
          <a:p>
            <a:pPr marL="12700" algn="just">
              <a:lnSpc>
                <a:spcPct val="100000"/>
              </a:lnSpc>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Email - </a:t>
            </a:r>
            <a:r>
              <a:rPr lang="en-IN"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600" u="sng" dirty="0">
                <a:solidFill>
                  <a:srgbClr val="1155CC"/>
                </a:solidFill>
                <a:effectLst/>
                <a:latin typeface="Times New Roman" panose="02020603050405020304" pitchFamily="18" charset="0"/>
                <a:ea typeface="Calibri" panose="020F0502020204030204" pitchFamily="34" charset="0"/>
                <a:cs typeface="Times New Roman" panose="02020603050405020304" pitchFamily="18" charset="0"/>
                <a:hlinkClick r:id="rId3"/>
              </a:rPr>
              <a:t>renurenu61937@gmail.com</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12</a:t>
            </a:fld>
            <a:endParaRPr lang="en-US"/>
          </a:p>
        </p:txBody>
      </p:sp>
      <p:pic>
        <p:nvPicPr>
          <p:cNvPr id="7" name="Picture 6">
            <a:extLst>
              <a:ext uri="{FF2B5EF4-FFF2-40B4-BE49-F238E27FC236}">
                <a16:creationId xmlns:a16="http://schemas.microsoft.com/office/drawing/2014/main" id="{DFFF4397-A4A1-C7DB-CF9D-36AFB6D322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23189" y="4724070"/>
            <a:ext cx="4048861" cy="6186644"/>
          </a:xfrm>
          <a:prstGeom prst="rect">
            <a:avLst/>
          </a:prstGeom>
        </p:spPr>
      </p:pic>
    </p:spTree>
    <p:extLst>
      <p:ext uri="{BB962C8B-B14F-4D97-AF65-F5344CB8AC3E}">
        <p14:creationId xmlns:p14="http://schemas.microsoft.com/office/powerpoint/2010/main" val="81956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607695" y="1850330"/>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74645"/>
          </a:xfrm>
          <a:prstGeom prst="rect">
            <a:avLst/>
          </a:prstGeom>
        </p:spPr>
        <p:txBody>
          <a:bodyPr vert="horz" wrap="square" lIns="0" tIns="1101810" rIns="0" bIns="0" rtlCol="0">
            <a:spAutoFit/>
          </a:bodyPr>
          <a:lstStyle/>
          <a:p>
            <a:pPr marL="307340"/>
            <a:r>
              <a:rPr lang="en-IN" sz="6600" dirty="0">
                <a:effectLst/>
                <a:latin typeface="Times New Roman" panose="02020603050405020304" pitchFamily="18" charset="0"/>
                <a:ea typeface="Calibri" panose="020F0502020204030204" pitchFamily="34" charset="0"/>
              </a:rPr>
              <a:t>Adv. ARPITA </a:t>
            </a:r>
            <a:r>
              <a:rPr lang="en-IN" sz="6600" dirty="0">
                <a:latin typeface="Times New Roman" panose="02020603050405020304" pitchFamily="18" charset="0"/>
                <a:ea typeface="Calibri" panose="020F0502020204030204" pitchFamily="34" charset="0"/>
              </a:rPr>
              <a:t>SHARMA</a:t>
            </a:r>
            <a:br>
              <a:rPr lang="en-IN" sz="6600" dirty="0">
                <a:latin typeface="Times New Roman" panose="02020603050405020304" pitchFamily="18" charset="0"/>
                <a:ea typeface="Calibri" panose="020F0502020204030204" pitchFamily="34" charset="0"/>
              </a:rPr>
            </a:b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6" name="object 6"/>
          <p:cNvSpPr txBox="1"/>
          <p:nvPr/>
        </p:nvSpPr>
        <p:spPr>
          <a:xfrm>
            <a:off x="991997" y="4384431"/>
            <a:ext cx="10542143" cy="5509200"/>
          </a:xfrm>
          <a:prstGeom prst="rect">
            <a:avLst/>
          </a:prstGeom>
        </p:spPr>
        <p:txBody>
          <a:bodyPr vert="horz" wrap="square" lIns="0" tIns="0" rIns="0" bIns="0" rtlCol="0">
            <a:spAutoFit/>
          </a:bodyPr>
          <a:lstStyle/>
          <a:p>
            <a:pPr marL="12700" algn="just">
              <a:lnSpc>
                <a:spcPct val="100000"/>
              </a:lnSpc>
            </a:pPr>
            <a:r>
              <a:rPr lang="en-IN" sz="4000" dirty="0">
                <a:latin typeface="Times New Roman" panose="02020603050405020304" pitchFamily="18" charset="0"/>
                <a:ea typeface="Calibri" panose="020F0502020204030204" pitchFamily="34" charset="0"/>
              </a:rPr>
              <a:t>Graduation in Law </a:t>
            </a:r>
            <a:r>
              <a:rPr lang="en-IN" sz="4000" dirty="0">
                <a:effectLst/>
                <a:latin typeface="Times New Roman" panose="02020603050405020304" pitchFamily="18" charset="0"/>
                <a:ea typeface="Calibri" panose="020F0502020204030204" pitchFamily="34" charset="0"/>
              </a:rPr>
              <a:t>from </a:t>
            </a:r>
            <a:r>
              <a:rPr lang="en-IN" sz="4000" dirty="0" err="1">
                <a:effectLst/>
                <a:latin typeface="Times New Roman" panose="02020603050405020304" pitchFamily="18" charset="0"/>
                <a:ea typeface="Calibri" panose="020F0502020204030204" pitchFamily="34" charset="0"/>
              </a:rPr>
              <a:t>Northcap</a:t>
            </a:r>
            <a:r>
              <a:rPr lang="en-IN" sz="4000" dirty="0">
                <a:effectLst/>
                <a:latin typeface="Times New Roman" panose="02020603050405020304" pitchFamily="18" charset="0"/>
                <a:ea typeface="Calibri" panose="020F0502020204030204" pitchFamily="34" charset="0"/>
              </a:rPr>
              <a:t> University </a:t>
            </a:r>
            <a:r>
              <a:rPr lang="en-IN" sz="4000" dirty="0">
                <a:latin typeface="Times New Roman" panose="02020603050405020304" pitchFamily="18" charset="0"/>
                <a:ea typeface="Calibri" panose="020F0502020204030204" pitchFamily="34" charset="0"/>
              </a:rPr>
              <a:t>G</a:t>
            </a:r>
            <a:r>
              <a:rPr lang="en-IN" sz="4000" dirty="0">
                <a:effectLst/>
                <a:latin typeface="Times New Roman" panose="02020603050405020304" pitchFamily="18" charset="0"/>
                <a:ea typeface="Calibri" panose="020F0502020204030204" pitchFamily="34" charset="0"/>
              </a:rPr>
              <a:t>urgaon an coveted institution of India.</a:t>
            </a:r>
          </a:p>
          <a:p>
            <a:pPr marL="12700" algn="just">
              <a:lnSpc>
                <a:spcPct val="100000"/>
              </a:lnSpc>
            </a:pPr>
            <a:r>
              <a:rPr lang="en-IN" sz="4000" dirty="0">
                <a:latin typeface="Times New Roman" panose="02020603050405020304" pitchFamily="18" charset="0"/>
                <a:ea typeface="Calibri" panose="020F0502020204030204" pitchFamily="34" charset="0"/>
              </a:rPr>
              <a:t>W</a:t>
            </a:r>
            <a:r>
              <a:rPr lang="en-IN" sz="4000" dirty="0">
                <a:effectLst/>
                <a:latin typeface="Times New Roman" panose="02020603050405020304" pitchFamily="18" charset="0"/>
                <a:ea typeface="Calibri" panose="020F0502020204030204" pitchFamily="34" charset="0"/>
              </a:rPr>
              <a:t>orked in </a:t>
            </a:r>
            <a:r>
              <a:rPr lang="en-IN" sz="4000" dirty="0" err="1">
                <a:effectLst/>
                <a:latin typeface="Times New Roman" panose="02020603050405020304" pitchFamily="18" charset="0"/>
                <a:ea typeface="Calibri" panose="020F0502020204030204" pitchFamily="34" charset="0"/>
              </a:rPr>
              <a:t>Jurisperitus</a:t>
            </a:r>
            <a:r>
              <a:rPr lang="en-IN" sz="4000" dirty="0">
                <a:effectLst/>
                <a:latin typeface="Times New Roman" panose="02020603050405020304" pitchFamily="18" charset="0"/>
                <a:ea typeface="Calibri" panose="020F0502020204030204" pitchFamily="34" charset="0"/>
              </a:rPr>
              <a:t> law office and presently aspiring lawyer, preparing for judiciary to contribute  livelihood by following the policy of fair and just equitable serving the society and giving justice to the law system.</a:t>
            </a:r>
          </a:p>
          <a:p>
            <a:pPr marL="12700" algn="just">
              <a:lnSpc>
                <a:spcPct val="100000"/>
              </a:lnSpc>
            </a:pPr>
            <a:r>
              <a:rPr lang="en-IN" sz="4000" spc="25" dirty="0">
                <a:latin typeface="Times New Roman" panose="02020603050405020304" pitchFamily="18" charset="0"/>
                <a:cs typeface="Garamond"/>
              </a:rPr>
              <a:t>Email - </a:t>
            </a:r>
            <a:r>
              <a:rPr lang="en-IN" sz="4000" dirty="0">
                <a:solidFill>
                  <a:srgbClr val="222222"/>
                </a:solidFill>
                <a:effectLst/>
                <a:latin typeface="Arial" panose="020B0604020202020204" pitchFamily="34" charset="0"/>
                <a:ea typeface="Calibri" panose="020F0502020204030204" pitchFamily="34" charset="0"/>
              </a:rPr>
              <a:t>- </a:t>
            </a:r>
            <a:r>
              <a:rPr lang="en-IN" sz="4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arpusharma2109@gmail.com</a:t>
            </a:r>
            <a:endParaRPr lang="en-US" sz="3800" spc="25" dirty="0">
              <a:latin typeface="Garamond"/>
              <a:cs typeface="Garamond"/>
            </a:endParaRP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13</a:t>
            </a:fld>
            <a:endParaRPr lang="en-US"/>
          </a:p>
        </p:txBody>
      </p:sp>
      <p:pic>
        <p:nvPicPr>
          <p:cNvPr id="7" name="Picture 6">
            <a:extLst>
              <a:ext uri="{FF2B5EF4-FFF2-40B4-BE49-F238E27FC236}">
                <a16:creationId xmlns:a16="http://schemas.microsoft.com/office/drawing/2014/main" id="{9C5CF97D-4912-9266-0103-4E78FD8D36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0650" y="4724071"/>
            <a:ext cx="3125505" cy="6186644"/>
          </a:xfrm>
          <a:prstGeom prst="rect">
            <a:avLst/>
          </a:prstGeom>
        </p:spPr>
      </p:pic>
    </p:spTree>
    <p:extLst>
      <p:ext uri="{BB962C8B-B14F-4D97-AF65-F5344CB8AC3E}">
        <p14:creationId xmlns:p14="http://schemas.microsoft.com/office/powerpoint/2010/main" val="1199794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dirty="0">
                <a:effectLst/>
                <a:latin typeface="Times New Roman" panose="02020603050405020304" pitchFamily="18" charset="0"/>
                <a:ea typeface="Calibri" panose="020F0502020204030204" pitchFamily="34" charset="0"/>
              </a:rPr>
              <a:t>MANJU HATGAONKAR</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6" name="object 6"/>
          <p:cNvSpPr txBox="1"/>
          <p:nvPr/>
        </p:nvSpPr>
        <p:spPr>
          <a:xfrm>
            <a:off x="1072644" y="4130676"/>
            <a:ext cx="10764798" cy="7376378"/>
          </a:xfrm>
          <a:prstGeom prst="rect">
            <a:avLst/>
          </a:prstGeom>
        </p:spPr>
        <p:txBody>
          <a:bodyPr vert="horz" wrap="square" lIns="0" tIns="0" rIns="0" bIns="0" rtlCol="0">
            <a:spAutoFit/>
          </a:bodyPr>
          <a:lstStyle/>
          <a:p>
            <a:pPr marR="0" lvl="0" algn="just">
              <a:lnSpc>
                <a:spcPct val="107000"/>
              </a:lnSpc>
              <a:spcBef>
                <a:spcPts val="0"/>
              </a:spcBef>
              <a:spcAft>
                <a:spcPts val="800"/>
              </a:spcAft>
            </a:pPr>
            <a:r>
              <a:rPr lang="en-IN" sz="4000" dirty="0">
                <a:latin typeface="Times New Roman" panose="02020603050405020304" pitchFamily="18" charset="0"/>
                <a:ea typeface="Calibri" panose="020F0502020204030204" pitchFamily="34" charset="0"/>
                <a:cs typeface="Times New Roman" panose="02020603050405020304" pitchFamily="18" charset="0"/>
              </a:rPr>
              <a:t>Attained</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 15+ years of experience as a grassroots worker, trainer and leader in diverse fields like Human resources, Sales, consultancy, and Insurance.   With a strong educational background consisting of a Bachelor of Arts Degree from Gargi College, Delhi University followed by Masters in Sociology. In addition gathered knowledge in the legal field by pursuing law and work for the upliftment of socially underprivileged women and children.</a:t>
            </a:r>
          </a:p>
          <a:p>
            <a:pPr marR="0" lvl="0" algn="just">
              <a:lnSpc>
                <a:spcPct val="107000"/>
              </a:lnSpc>
              <a:spcBef>
                <a:spcPts val="0"/>
              </a:spcBef>
              <a:spcAft>
                <a:spcPts val="800"/>
              </a:spcAft>
            </a:pPr>
            <a:r>
              <a:rPr lang="en-IN" sz="4000" dirty="0">
                <a:latin typeface="Times New Roman" panose="02020603050405020304" pitchFamily="18" charset="0"/>
                <a:ea typeface="Calibri" panose="020F0502020204030204" pitchFamily="34" charset="0"/>
                <a:cs typeface="Times New Roman" panose="02020603050405020304" pitchFamily="18" charset="0"/>
              </a:rPr>
              <a:t>Email - </a:t>
            </a:r>
            <a:r>
              <a:rPr lang="en-IN" sz="4000" u="sng" dirty="0">
                <a:solidFill>
                  <a:srgbClr val="1155CC"/>
                </a:solidFill>
                <a:effectLst/>
                <a:latin typeface="Times New Roman" panose="02020603050405020304" pitchFamily="18" charset="0"/>
                <a:ea typeface="Calibri" panose="020F0502020204030204" pitchFamily="34" charset="0"/>
                <a:cs typeface="Times New Roman" panose="02020603050405020304" pitchFamily="18" charset="0"/>
                <a:hlinkClick r:id="rId3"/>
              </a:rPr>
              <a:t>manjuhats@gmail.com</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12700" algn="just">
              <a:lnSpc>
                <a:spcPct val="100000"/>
              </a:lnSpc>
            </a:pPr>
            <a:endParaRPr lang="en-US" sz="3800" b="1" spc="25" dirty="0">
              <a:latin typeface="Garamond"/>
              <a:cs typeface="Garamond"/>
            </a:endParaRPr>
          </a:p>
        </p:txBody>
      </p:sp>
      <p:sp>
        <p:nvSpPr>
          <p:cNvPr id="13"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14</a:t>
            </a:fld>
            <a:endParaRPr lang="en-US"/>
          </a:p>
        </p:txBody>
      </p:sp>
      <p:pic>
        <p:nvPicPr>
          <p:cNvPr id="7" name="Picture 6">
            <a:extLst>
              <a:ext uri="{FF2B5EF4-FFF2-40B4-BE49-F238E27FC236}">
                <a16:creationId xmlns:a16="http://schemas.microsoft.com/office/drawing/2014/main" id="{E5A42FE8-D8C4-B133-C44F-09E9D68851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55953" y="4724070"/>
            <a:ext cx="3886200" cy="6186644"/>
          </a:xfrm>
          <a:prstGeom prst="rect">
            <a:avLst/>
          </a:prstGeom>
        </p:spPr>
      </p:pic>
    </p:spTree>
    <p:extLst>
      <p:ext uri="{BB962C8B-B14F-4D97-AF65-F5344CB8AC3E}">
        <p14:creationId xmlns:p14="http://schemas.microsoft.com/office/powerpoint/2010/main" val="1808421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dirty="0">
                <a:effectLst/>
                <a:latin typeface="Times New Roman" panose="02020603050405020304" pitchFamily="18" charset="0"/>
                <a:ea typeface="Calibri" panose="020F0502020204030204" pitchFamily="34" charset="0"/>
              </a:rPr>
              <a:t>PUJA SARKAR</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15</a:t>
            </a:fld>
            <a:endParaRPr lang="en-US"/>
          </a:p>
        </p:txBody>
      </p:sp>
      <p:sp>
        <p:nvSpPr>
          <p:cNvPr id="7" name="TextBox 6">
            <a:extLst>
              <a:ext uri="{FF2B5EF4-FFF2-40B4-BE49-F238E27FC236}">
                <a16:creationId xmlns:a16="http://schemas.microsoft.com/office/drawing/2014/main" id="{9CBC419A-9F26-BDE3-CADA-AA258A2E7294}"/>
              </a:ext>
            </a:extLst>
          </p:cNvPr>
          <p:cNvSpPr txBox="1"/>
          <p:nvPr/>
        </p:nvSpPr>
        <p:spPr>
          <a:xfrm>
            <a:off x="1005205" y="4394652"/>
            <a:ext cx="11104245" cy="6807266"/>
          </a:xfrm>
          <a:prstGeom prst="rect">
            <a:avLst/>
          </a:prstGeom>
          <a:noFill/>
        </p:spPr>
        <p:txBody>
          <a:bodyPr wrap="square">
            <a:spAutoFit/>
          </a:bodyPr>
          <a:lstStyle/>
          <a:p>
            <a:r>
              <a:rPr lang="en-IN" sz="3600" dirty="0">
                <a:latin typeface="Times New Roman" panose="02020603050405020304" pitchFamily="18" charset="0"/>
                <a:ea typeface="Calibri" panose="020F0502020204030204" pitchFamily="34" charset="0"/>
              </a:rPr>
              <a:t>An advocate surrounded by the International boundary acquired</a:t>
            </a:r>
            <a:r>
              <a:rPr lang="en-IN" sz="3600" dirty="0">
                <a:effectLst/>
                <a:latin typeface="Times New Roman" panose="02020603050405020304" pitchFamily="18" charset="0"/>
                <a:ea typeface="Calibri" panose="020F0502020204030204" pitchFamily="34" charset="0"/>
              </a:rPr>
              <a:t> LL.M. (Comparative Laws) from the University of San Diego, California USA.  In addition to working as Law clerk and handling pro-bono cases in California. </a:t>
            </a:r>
          </a:p>
          <a:p>
            <a:r>
              <a:rPr lang="en-IN" sz="3600" dirty="0">
                <a:latin typeface="Times New Roman" panose="02020603050405020304" pitchFamily="18" charset="0"/>
                <a:ea typeface="Calibri" panose="020F0502020204030204" pitchFamily="34" charset="0"/>
              </a:rPr>
              <a:t>Past Background</a:t>
            </a:r>
            <a:r>
              <a:rPr lang="en-IN" sz="3600" dirty="0">
                <a:effectLst/>
                <a:latin typeface="Times New Roman" panose="02020603050405020304" pitchFamily="18" charset="0"/>
                <a:ea typeface="Calibri" panose="020F0502020204030204" pitchFamily="34" charset="0"/>
              </a:rPr>
              <a:t>, she worked on Statutory Compliance Audit &amp; Leal Risk Assessments</a:t>
            </a:r>
            <a:r>
              <a:rPr lang="en-IN" sz="3600" dirty="0">
                <a:latin typeface="Times New Roman" panose="02020603050405020304" pitchFamily="18" charset="0"/>
                <a:ea typeface="Calibri" panose="020F0502020204030204" pitchFamily="34" charset="0"/>
              </a:rPr>
              <a:t> and</a:t>
            </a:r>
            <a:r>
              <a:rPr lang="en-IN" sz="3600" dirty="0">
                <a:effectLst/>
                <a:latin typeface="Times New Roman" panose="02020603050405020304" pitchFamily="18" charset="0"/>
                <a:ea typeface="Calibri" panose="020F0502020204030204" pitchFamily="34" charset="0"/>
              </a:rPr>
              <a:t> practiced in the Supreme Court, Delhi High Court, and other Courts/tribunals in Delhi in service law, labour law and medical malpractice/ negligence, and laws governing education in the country. </a:t>
            </a:r>
            <a:endParaRPr lang="en-IN" sz="3600" dirty="0">
              <a:latin typeface="Times New Roman" panose="02020603050405020304" pitchFamily="18" charset="0"/>
              <a:ea typeface="Calibri" panose="020F0502020204030204" pitchFamily="34" charset="0"/>
            </a:endParaRPr>
          </a:p>
          <a:p>
            <a:r>
              <a:rPr lang="en-IN" sz="3600" dirty="0">
                <a:latin typeface="Times New Roman" panose="02020603050405020304" pitchFamily="18" charset="0"/>
              </a:rPr>
              <a:t>Email - </a:t>
            </a:r>
            <a:r>
              <a:rPr lang="en-IN" sz="3600" u="sng" dirty="0">
                <a:solidFill>
                  <a:srgbClr val="1155CC"/>
                </a:solidFill>
                <a:effectLst/>
                <a:latin typeface="Arial" panose="020B0604020202020204" pitchFamily="34" charset="0"/>
                <a:ea typeface="Calibri" panose="020F0502020204030204" pitchFamily="34" charset="0"/>
                <a:cs typeface="Times New Roman" panose="02020603050405020304" pitchFamily="18" charset="0"/>
                <a:hlinkClick r:id="rId4"/>
              </a:rPr>
              <a:t>pujasarkar.lawyer@gmail.com</a:t>
            </a:r>
            <a:br>
              <a:rPr lang="en-IN" sz="3600" dirty="0">
                <a:solidFill>
                  <a:srgbClr val="222222"/>
                </a:solidFill>
                <a:effectLst/>
                <a:latin typeface="Arial" panose="020B0604020202020204" pitchFamily="34" charset="0"/>
                <a:ea typeface="Calibri" panose="020F0502020204030204" pitchFamily="34" charset="0"/>
              </a:rPr>
            </a:br>
            <a:endParaRPr lang="en-US" sz="3600" dirty="0"/>
          </a:p>
        </p:txBody>
      </p:sp>
      <p:pic>
        <p:nvPicPr>
          <p:cNvPr id="12" name="Picture 11">
            <a:extLst>
              <a:ext uri="{FF2B5EF4-FFF2-40B4-BE49-F238E27FC236}">
                <a16:creationId xmlns:a16="http://schemas.microsoft.com/office/drawing/2014/main" id="{2CEC1EDA-4A1A-D522-7D28-990B5B2CF7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19250" y="4724070"/>
            <a:ext cx="3638550" cy="6186643"/>
          </a:xfrm>
          <a:prstGeom prst="rect">
            <a:avLst/>
          </a:prstGeom>
        </p:spPr>
      </p:pic>
    </p:spTree>
    <p:extLst>
      <p:ext uri="{BB962C8B-B14F-4D97-AF65-F5344CB8AC3E}">
        <p14:creationId xmlns:p14="http://schemas.microsoft.com/office/powerpoint/2010/main" val="1027908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74645"/>
          </a:xfrm>
          <a:prstGeom prst="rect">
            <a:avLst/>
          </a:prstGeom>
        </p:spPr>
        <p:txBody>
          <a:bodyPr vert="horz" wrap="square" lIns="0" tIns="1101810" rIns="0" bIns="0" rtlCol="0">
            <a:spAutoFit/>
          </a:bodyPr>
          <a:lstStyle/>
          <a:p>
            <a:pPr marL="307340"/>
            <a:r>
              <a:rPr lang="en-IN" sz="6600" dirty="0">
                <a:effectLst/>
                <a:latin typeface="Times New Roman" panose="02020603050405020304" pitchFamily="18" charset="0"/>
                <a:ea typeface="Calibri" panose="020F0502020204030204" pitchFamily="34" charset="0"/>
              </a:rPr>
              <a:t>PRITI KUMAR </a:t>
            </a:r>
            <a:br>
              <a:rPr lang="en-IN" sz="6600" dirty="0">
                <a:latin typeface="Times New Roman" panose="02020603050405020304" pitchFamily="18" charset="0"/>
                <a:ea typeface="Calibri" panose="020F0502020204030204" pitchFamily="34" charset="0"/>
              </a:rPr>
            </a:b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6" name="object 6"/>
          <p:cNvSpPr txBox="1"/>
          <p:nvPr/>
        </p:nvSpPr>
        <p:spPr>
          <a:xfrm>
            <a:off x="1072643" y="4384431"/>
            <a:ext cx="11265406" cy="7193846"/>
          </a:xfrm>
          <a:prstGeom prst="rect">
            <a:avLst/>
          </a:prstGeom>
        </p:spPr>
        <p:txBody>
          <a:bodyPr vert="horz" wrap="square" lIns="0" tIns="0" rIns="0" bIns="0" rtlCol="0">
            <a:spAutoFit/>
          </a:bodyPr>
          <a:lstStyle/>
          <a:p>
            <a:pPr marR="0" lvl="0" algn="just">
              <a:lnSpc>
                <a:spcPct val="107000"/>
              </a:lnSpc>
              <a:spcBef>
                <a:spcPts val="0"/>
              </a:spcBef>
              <a:spcAft>
                <a:spcPts val="800"/>
              </a:spcAft>
            </a:pP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Chartered with law graduate from an coveted institution, and MBA (HR) from Symbiosis Centre for Management Studies, Pune. Thereafter she tagged along with Advocate Manish Mohan, Delhi High Court. She has an experience in the corporate sector working with Thomson Reuters and CPA Global, Noida. Presently, Legal Compliance &amp; Manager with </a:t>
            </a:r>
            <a:r>
              <a:rPr lang="en-IN" sz="4000" dirty="0" err="1">
                <a:effectLst/>
                <a:latin typeface="Times New Roman" panose="02020603050405020304" pitchFamily="18" charset="0"/>
                <a:ea typeface="Calibri" panose="020F0502020204030204" pitchFamily="34" charset="0"/>
                <a:cs typeface="Times New Roman" panose="02020603050405020304" pitchFamily="18" charset="0"/>
              </a:rPr>
              <a:t>Yashashish</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 Foundation and actively participate in different Social Service activities. </a:t>
            </a:r>
          </a:p>
          <a:p>
            <a:pPr marL="0" marR="0">
              <a:lnSpc>
                <a:spcPct val="107000"/>
              </a:lnSpc>
              <a:spcBef>
                <a:spcPts val="0"/>
              </a:spcBef>
              <a:spcAft>
                <a:spcPts val="800"/>
              </a:spcAft>
            </a:pPr>
            <a:r>
              <a:rPr lang="en-IN" sz="3600" dirty="0">
                <a:latin typeface="Times New Roman" panose="02020603050405020304" pitchFamily="18" charset="0"/>
                <a:ea typeface="Calibri" panose="020F0502020204030204" pitchFamily="34" charset="0"/>
                <a:cs typeface="Times New Roman" panose="02020603050405020304" pitchFamily="18" charset="0"/>
              </a:rPr>
              <a:t>Email - </a:t>
            </a:r>
            <a:r>
              <a:rPr lang="en-IN" sz="3600" u="sng" dirty="0">
                <a:solidFill>
                  <a:srgbClr val="1155CC"/>
                </a:solidFill>
                <a:effectLst/>
                <a:latin typeface="Times New Roman" panose="02020603050405020304" pitchFamily="18" charset="0"/>
                <a:ea typeface="Calibri" panose="020F0502020204030204" pitchFamily="34" charset="0"/>
                <a:cs typeface="Times New Roman" panose="02020603050405020304" pitchFamily="18" charset="0"/>
                <a:hlinkClick r:id="rId3"/>
              </a:rPr>
              <a:t>pritikumar31@gmail.com</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16</a:t>
            </a:fld>
            <a:endParaRPr lang="en-US"/>
          </a:p>
        </p:txBody>
      </p:sp>
      <p:pic>
        <p:nvPicPr>
          <p:cNvPr id="7" name="Picture 6">
            <a:extLst>
              <a:ext uri="{FF2B5EF4-FFF2-40B4-BE49-F238E27FC236}">
                <a16:creationId xmlns:a16="http://schemas.microsoft.com/office/drawing/2014/main" id="{AD7C64A9-EFAC-4DAC-AA48-3F4809A869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09650" y="4724070"/>
            <a:ext cx="4552950" cy="6127069"/>
          </a:xfrm>
          <a:prstGeom prst="rect">
            <a:avLst/>
          </a:prstGeom>
        </p:spPr>
      </p:pic>
    </p:spTree>
    <p:extLst>
      <p:ext uri="{BB962C8B-B14F-4D97-AF65-F5344CB8AC3E}">
        <p14:creationId xmlns:p14="http://schemas.microsoft.com/office/powerpoint/2010/main" val="3009847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dirty="0">
                <a:effectLst/>
                <a:latin typeface="Times New Roman" panose="02020603050405020304" pitchFamily="18" charset="0"/>
                <a:ea typeface="Calibri" panose="020F0502020204030204" pitchFamily="34" charset="0"/>
              </a:rPr>
              <a:t>AIESHANI KATOCH</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6" name="object 6"/>
          <p:cNvSpPr txBox="1"/>
          <p:nvPr/>
        </p:nvSpPr>
        <p:spPr>
          <a:xfrm>
            <a:off x="1072642" y="4433147"/>
            <a:ext cx="11286362" cy="4668650"/>
          </a:xfrm>
          <a:prstGeom prst="rect">
            <a:avLst/>
          </a:prstGeom>
        </p:spPr>
        <p:txBody>
          <a:bodyPr vert="horz" wrap="square" lIns="0" tIns="0" rIns="0" bIns="0" rtlCol="0">
            <a:spAutoFit/>
          </a:bodyPr>
          <a:lstStyle/>
          <a:p>
            <a:pPr marR="0" lvl="0" algn="just">
              <a:lnSpc>
                <a:spcPct val="107000"/>
              </a:lnSpc>
              <a:spcBef>
                <a:spcPts val="0"/>
              </a:spcBef>
              <a:spcAft>
                <a:spcPts val="800"/>
              </a:spcAft>
            </a:pPr>
            <a:r>
              <a:rPr lang="en-US" sz="3800" spc="25" dirty="0">
                <a:latin typeface="Times New Roman" panose="02020603050405020304" pitchFamily="18" charset="0"/>
                <a:ea typeface="Calibri" panose="020F0502020204030204" pitchFamily="34" charset="0"/>
                <a:cs typeface="Times New Roman" panose="02020603050405020304" pitchFamily="18" charset="0"/>
              </a:rPr>
              <a:t>Lecturer specialized in English Language</a:t>
            </a:r>
            <a:r>
              <a:rPr lang="en-IN" sz="4000" spc="25" dirty="0">
                <a:latin typeface="Times New Roman" panose="02020603050405020304" pitchFamily="18" charset="0"/>
                <a:ea typeface="Calibri" panose="020F0502020204030204" pitchFamily="34" charset="0"/>
                <a:cs typeface="Times New Roman" panose="02020603050405020304" pitchFamily="18" charset="0"/>
              </a:rPr>
              <a:t> </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and a professional tutor. In addition to, ILETS Coach to prepare upcoming generation </a:t>
            </a:r>
            <a:r>
              <a:rPr lang="en-IN" sz="4000" dirty="0">
                <a:latin typeface="Times New Roman" panose="02020603050405020304" pitchFamily="18" charset="0"/>
                <a:ea typeface="Calibri" panose="020F0502020204030204" pitchFamily="34" charset="0"/>
                <a:cs typeface="Times New Roman" panose="02020603050405020304" pitchFamily="18" charset="0"/>
              </a:rPr>
              <a:t>in order to </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gain education at global level, and Foreign </a:t>
            </a:r>
            <a:r>
              <a:rPr lang="en-IN" sz="4000" dirty="0">
                <a:latin typeface="Times New Roman" panose="02020603050405020304" pitchFamily="18" charset="0"/>
                <a:ea typeface="Calibri" panose="020F0502020204030204" pitchFamily="34" charset="0"/>
                <a:cs typeface="Times New Roman" panose="02020603050405020304" pitchFamily="18" charset="0"/>
              </a:rPr>
              <a:t>O</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verseas Councillor for selecting the top colleges and educational institutions at global village.</a:t>
            </a:r>
          </a:p>
          <a:p>
            <a:pPr marR="0" lvl="0">
              <a:lnSpc>
                <a:spcPct val="107000"/>
              </a:lnSpc>
              <a:spcBef>
                <a:spcPts val="0"/>
              </a:spcBef>
              <a:spcAft>
                <a:spcPts val="800"/>
              </a:spcAft>
            </a:pPr>
            <a:r>
              <a:rPr lang="en-IN" sz="4000" dirty="0">
                <a:latin typeface="Times New Roman" panose="02020603050405020304" pitchFamily="18" charset="0"/>
                <a:ea typeface="Calibri" panose="020F0502020204030204" pitchFamily="34" charset="0"/>
                <a:cs typeface="Times New Roman" panose="02020603050405020304" pitchFamily="18" charset="0"/>
              </a:rPr>
              <a:t>Em</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ail - </a:t>
            </a:r>
            <a:r>
              <a:rPr lang="en-IN" sz="3200" u="sng" dirty="0">
                <a:solidFill>
                  <a:srgbClr val="1155CC"/>
                </a:solidFill>
                <a:effectLst/>
                <a:latin typeface="Arial" panose="020B0604020202020204" pitchFamily="34" charset="0"/>
                <a:ea typeface="Calibri" panose="020F0502020204030204" pitchFamily="34" charset="0"/>
                <a:cs typeface="Times New Roman" panose="02020603050405020304" pitchFamily="18" charset="0"/>
                <a:hlinkClick r:id="rId3"/>
              </a:rPr>
              <a:t>Aishani.katoch7@gmail.com</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17</a:t>
            </a:fld>
            <a:endParaRPr lang="en-US"/>
          </a:p>
        </p:txBody>
      </p:sp>
      <p:pic>
        <p:nvPicPr>
          <p:cNvPr id="7" name="Picture 6">
            <a:extLst>
              <a:ext uri="{FF2B5EF4-FFF2-40B4-BE49-F238E27FC236}">
                <a16:creationId xmlns:a16="http://schemas.microsoft.com/office/drawing/2014/main" id="{85F8B00A-45B8-DA9E-4491-F9CD9AC444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69378" y="4649763"/>
            <a:ext cx="4623943" cy="6260951"/>
          </a:xfrm>
          <a:prstGeom prst="rect">
            <a:avLst/>
          </a:prstGeom>
        </p:spPr>
      </p:pic>
    </p:spTree>
    <p:extLst>
      <p:ext uri="{BB962C8B-B14F-4D97-AF65-F5344CB8AC3E}">
        <p14:creationId xmlns:p14="http://schemas.microsoft.com/office/powerpoint/2010/main" val="97151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dirty="0">
                <a:effectLst/>
                <a:latin typeface="Times New Roman" panose="02020603050405020304" pitchFamily="18" charset="0"/>
                <a:ea typeface="Calibri" panose="020F0502020204030204" pitchFamily="34" charset="0"/>
              </a:rPr>
              <a:t>CHITRA JAIN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6" name="object 6"/>
          <p:cNvSpPr txBox="1"/>
          <p:nvPr/>
        </p:nvSpPr>
        <p:spPr>
          <a:xfrm>
            <a:off x="1072643" y="4461610"/>
            <a:ext cx="10764798" cy="5539978"/>
          </a:xfrm>
          <a:prstGeom prst="rect">
            <a:avLst/>
          </a:prstGeom>
        </p:spPr>
        <p:txBody>
          <a:bodyPr vert="horz" wrap="square" lIns="0" tIns="0" rIns="0" bIns="0" rtlCol="0">
            <a:spAutoFit/>
          </a:bodyPr>
          <a:lstStyle/>
          <a:p>
            <a:pPr marL="12700" algn="just">
              <a:lnSpc>
                <a:spcPct val="100000"/>
              </a:lnSpc>
            </a:pPr>
            <a:r>
              <a:rPr lang="en-US" sz="3600" spc="25" dirty="0">
                <a:latin typeface="Times New Roman" panose="02020603050405020304" pitchFamily="18" charset="0"/>
                <a:cs typeface="Times New Roman" panose="02020603050405020304" pitchFamily="18" charset="0"/>
              </a:rPr>
              <a:t>An Modern Artist who narrated the boundaries of earth through arts and crafts work. In professional terms, created various exhibitions &amp; set up outlets at malls, fair at Gurugram &amp; Kota. </a:t>
            </a:r>
          </a:p>
          <a:p>
            <a:pPr marL="12700" algn="just">
              <a:lnSpc>
                <a:spcPct val="100000"/>
              </a:lnSpc>
            </a:pPr>
            <a:r>
              <a:rPr lang="en-US" sz="3600" spc="25" dirty="0">
                <a:latin typeface="Times New Roman" panose="02020603050405020304" pitchFamily="18" charset="0"/>
                <a:cs typeface="Times New Roman" panose="02020603050405020304" pitchFamily="18" charset="0"/>
              </a:rPr>
              <a:t>An vocalized, actively giving participation about  the sexually abuse and woman harassment of society through various artistic tool &amp; games to especially awaken woman of society and give awareness.  </a:t>
            </a:r>
          </a:p>
          <a:p>
            <a:pPr marL="12700">
              <a:lnSpc>
                <a:spcPct val="100000"/>
              </a:lnSpc>
            </a:pPr>
            <a:r>
              <a:rPr lang="en-US" sz="3600" spc="25" dirty="0">
                <a:latin typeface="Times New Roman" panose="02020603050405020304" pitchFamily="18" charset="0"/>
                <a:cs typeface="Times New Roman" panose="02020603050405020304" pitchFamily="18" charset="0"/>
              </a:rPr>
              <a:t>Mail - </a:t>
            </a:r>
            <a:r>
              <a:rPr lang="en-IN" sz="3600" u="sng" dirty="0">
                <a:solidFill>
                  <a:srgbClr val="1155CC"/>
                </a:solidFill>
                <a:effectLst/>
                <a:latin typeface="Times New Roman" panose="02020603050405020304" pitchFamily="18" charset="0"/>
                <a:ea typeface="Calibri" panose="020F0502020204030204" pitchFamily="34" charset="0"/>
                <a:cs typeface="Times New Roman" panose="02020603050405020304" pitchFamily="18" charset="0"/>
                <a:hlinkClick r:id="rId3"/>
              </a:rPr>
              <a:t>jainchitra.mcom@gmail.com</a:t>
            </a:r>
            <a:br>
              <a:rPr lang="en-IN"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3600" spc="25" dirty="0">
              <a:latin typeface="Times New Roman" panose="02020603050405020304" pitchFamily="18" charset="0"/>
              <a:cs typeface="Times New Roman" panose="02020603050405020304" pitchFamily="18" charset="0"/>
            </a:endParaRPr>
          </a:p>
        </p:txBody>
      </p:sp>
      <p:sp>
        <p:nvSpPr>
          <p:cNvPr id="13"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18</a:t>
            </a:fld>
            <a:endParaRPr lang="en-US"/>
          </a:p>
        </p:txBody>
      </p:sp>
      <p:pic>
        <p:nvPicPr>
          <p:cNvPr id="9" name="Picture 8">
            <a:extLst>
              <a:ext uri="{FF2B5EF4-FFF2-40B4-BE49-F238E27FC236}">
                <a16:creationId xmlns:a16="http://schemas.microsoft.com/office/drawing/2014/main" id="{62797B46-71ED-4708-703D-E9B9E940F1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90878" y="4697612"/>
            <a:ext cx="5057616" cy="6213102"/>
          </a:xfrm>
          <a:prstGeom prst="rect">
            <a:avLst/>
          </a:prstGeom>
        </p:spPr>
      </p:pic>
    </p:spTree>
    <p:extLst>
      <p:ext uri="{BB962C8B-B14F-4D97-AF65-F5344CB8AC3E}">
        <p14:creationId xmlns:p14="http://schemas.microsoft.com/office/powerpoint/2010/main" val="1682774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dirty="0">
                <a:effectLst/>
                <a:latin typeface="Times New Roman" panose="02020603050405020304" pitchFamily="18" charset="0"/>
                <a:ea typeface="Calibri" panose="020F0502020204030204" pitchFamily="34" charset="0"/>
              </a:rPr>
              <a:t>RIYA JAIN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6" name="object 6"/>
          <p:cNvSpPr txBox="1"/>
          <p:nvPr/>
        </p:nvSpPr>
        <p:spPr>
          <a:xfrm>
            <a:off x="1072643" y="4130676"/>
            <a:ext cx="10764798" cy="6647974"/>
          </a:xfrm>
          <a:prstGeom prst="rect">
            <a:avLst/>
          </a:prstGeom>
        </p:spPr>
        <p:txBody>
          <a:bodyPr vert="horz" wrap="square" lIns="0" tIns="0" rIns="0" bIns="0" rtlCol="0">
            <a:spAutoFit/>
          </a:bodyPr>
          <a:lstStyle/>
          <a:p>
            <a:pPr marL="12700" algn="just">
              <a:lnSpc>
                <a:spcPct val="100000"/>
              </a:lnSpc>
            </a:pPr>
            <a:r>
              <a:rPr lang="en-IN" sz="3600" dirty="0">
                <a:latin typeface="Times New Roman" panose="02020603050405020304" pitchFamily="18" charset="0"/>
                <a:ea typeface="Calibri" panose="020F0502020204030204" pitchFamily="34" charset="0"/>
                <a:cs typeface="Times New Roman" panose="02020603050405020304" pitchFamily="18" charset="0"/>
              </a:rPr>
              <a:t>An feminist, cosmopolitan spreading awareness about Gender Equality supported by law at worldwide level and to stand for action against Domestic Abuse in Texas, </a:t>
            </a: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USA. </a:t>
            </a:r>
          </a:p>
          <a:p>
            <a:pPr marL="12700" algn="just">
              <a:lnSpc>
                <a:spcPct val="100000"/>
              </a:lnSpc>
            </a:pP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Acquired strong educational background in Management and worked as a HR Head </a:t>
            </a:r>
            <a:r>
              <a:rPr lang="en-IN" sz="3600" dirty="0">
                <a:latin typeface="Times New Roman" panose="02020603050405020304" pitchFamily="18" charset="0"/>
                <a:ea typeface="Calibri" panose="020F0502020204030204" pitchFamily="34" charset="0"/>
                <a:cs typeface="Times New Roman" panose="02020603050405020304" pitchFamily="18" charset="0"/>
              </a:rPr>
              <a:t>in India.</a:t>
            </a:r>
          </a:p>
          <a:p>
            <a:pPr marL="12700" algn="just">
              <a:lnSpc>
                <a:spcPct val="100000"/>
              </a:lnSpc>
            </a:pPr>
            <a:r>
              <a:rPr lang="en-IN" sz="3600" dirty="0">
                <a:latin typeface="Times New Roman" panose="02020603050405020304" pitchFamily="18" charset="0"/>
                <a:ea typeface="Calibri" panose="020F0502020204030204" pitchFamily="34" charset="0"/>
                <a:cs typeface="Times New Roman" panose="02020603050405020304" pitchFamily="18" charset="0"/>
              </a:rPr>
              <a:t>Associated with the Blind Eye Care Hospital, Guna which provide treatment of weaker eyesight  and free medical aid to all the weaker and unprivileged section of society.</a:t>
            </a:r>
          </a:p>
          <a:p>
            <a:pPr marL="12700">
              <a:lnSpc>
                <a:spcPct val="100000"/>
              </a:lnSpc>
            </a:pPr>
            <a:r>
              <a:rPr lang="en-IN" sz="3600" dirty="0">
                <a:latin typeface="Times New Roman" panose="02020603050405020304" pitchFamily="18" charset="0"/>
                <a:ea typeface="Calibri" panose="020F0502020204030204" pitchFamily="34" charset="0"/>
                <a:cs typeface="Times New Roman" panose="02020603050405020304" pitchFamily="18" charset="0"/>
              </a:rPr>
              <a:t>Email - </a:t>
            </a:r>
            <a:r>
              <a:rPr lang="en-IN" sz="3600" u="sng" dirty="0">
                <a:solidFill>
                  <a:srgbClr val="1155CC"/>
                </a:solidFill>
                <a:effectLst/>
                <a:latin typeface="Times New Roman" panose="02020603050405020304" pitchFamily="18" charset="0"/>
                <a:ea typeface="Calibri" panose="020F0502020204030204" pitchFamily="34" charset="0"/>
                <a:cs typeface="Times New Roman" panose="02020603050405020304" pitchFamily="18" charset="0"/>
                <a:hlinkClick r:id="rId3"/>
              </a:rPr>
              <a:t>riyajain8893@gmail.com</a:t>
            </a:r>
            <a:br>
              <a:rPr lang="en-IN"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b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marL="12700" algn="just">
              <a:lnSpc>
                <a:spcPct val="100000"/>
              </a:lnSpc>
            </a:pPr>
            <a:r>
              <a:rPr lang="en-IN" sz="3600" dirty="0">
                <a:latin typeface="Times New Roman" panose="02020603050405020304" pitchFamily="18" charset="0"/>
                <a:ea typeface="Calibri" panose="020F0502020204030204" pitchFamily="34" charset="0"/>
                <a:cs typeface="Times New Roman" panose="02020603050405020304" pitchFamily="18" charset="0"/>
              </a:rPr>
              <a:t> </a:t>
            </a:r>
          </a:p>
          <a:p>
            <a:pPr marL="12700" algn="just">
              <a:lnSpc>
                <a:spcPct val="100000"/>
              </a:lnSpc>
            </a:pPr>
            <a:endParaRPr sz="3600" dirty="0">
              <a:latin typeface="Times New Roman" panose="02020603050405020304" pitchFamily="18" charset="0"/>
              <a:cs typeface="Times New Roman" panose="02020603050405020304" pitchFamily="18" charset="0"/>
            </a:endParaRPr>
          </a:p>
        </p:txBody>
      </p:sp>
      <p:sp>
        <p:nvSpPr>
          <p:cNvPr id="13"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19</a:t>
            </a:fld>
            <a:endParaRPr lang="en-US"/>
          </a:p>
        </p:txBody>
      </p:sp>
      <p:pic>
        <p:nvPicPr>
          <p:cNvPr id="9" name="Picture 8">
            <a:extLst>
              <a:ext uri="{FF2B5EF4-FFF2-40B4-BE49-F238E27FC236}">
                <a16:creationId xmlns:a16="http://schemas.microsoft.com/office/drawing/2014/main" id="{A86BF688-0679-8FDD-AD10-C9D01E9ABD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0650" y="4724070"/>
            <a:ext cx="3876675" cy="6186644"/>
          </a:xfrm>
          <a:prstGeom prst="rect">
            <a:avLst/>
          </a:prstGeom>
        </p:spPr>
      </p:pic>
    </p:spTree>
    <p:extLst>
      <p:ext uri="{BB962C8B-B14F-4D97-AF65-F5344CB8AC3E}">
        <p14:creationId xmlns:p14="http://schemas.microsoft.com/office/powerpoint/2010/main" val="124166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4250" y="1613370"/>
            <a:ext cx="18439765" cy="8754110"/>
          </a:xfrm>
          <a:custGeom>
            <a:avLst/>
            <a:gdLst/>
            <a:ahLst/>
            <a:cxnLst/>
            <a:rect l="l" t="t" r="r" b="b"/>
            <a:pathLst>
              <a:path w="18439765" h="8754110">
                <a:moveTo>
                  <a:pt x="18439312" y="8753660"/>
                </a:moveTo>
                <a:lnTo>
                  <a:pt x="0" y="8753660"/>
                </a:lnTo>
                <a:lnTo>
                  <a:pt x="0" y="0"/>
                </a:lnTo>
                <a:lnTo>
                  <a:pt x="18439312" y="0"/>
                </a:lnTo>
                <a:lnTo>
                  <a:pt x="18439312" y="8753660"/>
                </a:lnTo>
                <a:close/>
              </a:path>
            </a:pathLst>
          </a:custGeom>
          <a:solidFill>
            <a:schemeClr val="accent2">
              <a:lumMod val="60000"/>
              <a:lumOff val="40000"/>
            </a:schemeClr>
          </a:solidFill>
        </p:spPr>
        <p:txBody>
          <a:bodyPr wrap="square" lIns="0" tIns="0" rIns="0" bIns="0" rtlCol="0"/>
          <a:lstStyle/>
          <a:p>
            <a:endParaRPr/>
          </a:p>
        </p:txBody>
      </p:sp>
      <p:sp>
        <p:nvSpPr>
          <p:cNvPr id="3" name="object 3"/>
          <p:cNvSpPr txBox="1"/>
          <p:nvPr/>
        </p:nvSpPr>
        <p:spPr>
          <a:xfrm>
            <a:off x="1822450" y="3825875"/>
            <a:ext cx="16383000" cy="6834692"/>
          </a:xfrm>
          <a:prstGeom prst="rect">
            <a:avLst/>
          </a:prstGeom>
        </p:spPr>
        <p:txBody>
          <a:bodyPr vert="horz" wrap="square" lIns="0" tIns="0" rIns="0" bIns="0" rtlCol="0">
            <a:spAutoFit/>
          </a:bodyPr>
          <a:lstStyle/>
          <a:p>
            <a:pPr marL="228600" marR="0" algn="just">
              <a:lnSpc>
                <a:spcPct val="107000"/>
              </a:lnSpc>
              <a:spcBef>
                <a:spcPts val="0"/>
              </a:spcBef>
              <a:spcAft>
                <a:spcPts val="800"/>
              </a:spcAft>
            </a:pP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IN" sz="40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Haryana</a:t>
            </a:r>
            <a:r>
              <a:rPr lang="en-IN" sz="4000" dirty="0">
                <a:solidFill>
                  <a:srgbClr val="222222"/>
                </a:solidFill>
                <a:effectLst/>
                <a:latin typeface="Segoe UI" panose="020B0502040204020203" pitchFamily="34" charset="0"/>
                <a:ea typeface="Calibri" panose="020F0502020204030204" pitchFamily="34" charset="0"/>
                <a:cs typeface="Times New Roman" panose="02020603050405020304" pitchFamily="18" charset="0"/>
              </a:rPr>
              <a:t> </a:t>
            </a:r>
            <a:r>
              <a:rPr lang="en-IN" sz="40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State Council aims at making</a:t>
            </a:r>
            <a:r>
              <a:rPr lang="en-IN" sz="4000" dirty="0">
                <a:solidFill>
                  <a:srgbClr val="222222"/>
                </a:solidFill>
                <a:effectLst/>
                <a:latin typeface="Tahoma" panose="020B0604030504040204" pitchFamily="34" charset="0"/>
                <a:ea typeface="Calibri" panose="020F0502020204030204" pitchFamily="34" charset="0"/>
                <a:cs typeface="Times New Roman" panose="02020603050405020304" pitchFamily="18" charset="0"/>
              </a:rPr>
              <a:t> </a:t>
            </a:r>
            <a:r>
              <a:rPr lang="en-IN" sz="40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Council for agenda to educate people in prohibiting abuse and harassment of domestic relationships and to awaken them about the rights and the duties under the laws prevailing in the country, for the protection of woman from domestic abuse. </a:t>
            </a:r>
          </a:p>
          <a:p>
            <a:pPr marL="228600" marR="0" algn="just">
              <a:lnSpc>
                <a:spcPct val="107000"/>
              </a:lnSpc>
              <a:spcBef>
                <a:spcPts val="0"/>
              </a:spcBef>
              <a:spcAft>
                <a:spcPts val="800"/>
              </a:spcAft>
            </a:pPr>
            <a:r>
              <a:rPr lang="en-IN" sz="40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Followed by the helpline and free litigation, we circulate amongst people so that the stress calls and help callouts can be handled.</a:t>
            </a:r>
          </a:p>
          <a:p>
            <a:pPr marL="228600" marR="0" algn="just">
              <a:lnSpc>
                <a:spcPct val="107000"/>
              </a:lnSpc>
              <a:spcBef>
                <a:spcPts val="0"/>
              </a:spcBef>
              <a:spcAft>
                <a:spcPts val="800"/>
              </a:spcAft>
            </a:pPr>
            <a:r>
              <a:rPr lang="en-IN" sz="40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r>
              <a:rPr lang="en-IN" sz="40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a:t>
            </a:r>
            <a:r>
              <a:rPr lang="en-IN" sz="40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he Council will also work towards  providing free legal advice and legal aid to the women in need and  victim of domestic abuse. </a:t>
            </a:r>
          </a:p>
          <a:p>
            <a:pPr marL="12700" marR="5080" algn="just">
              <a:lnSpc>
                <a:spcPct val="113100"/>
              </a:lnSpc>
            </a:pPr>
            <a:endParaRPr lang="en-US" sz="3600" dirty="0">
              <a:latin typeface="Garamond"/>
              <a:cs typeface="Garamond"/>
            </a:endParaRPr>
          </a:p>
        </p:txBody>
      </p:sp>
      <p:sp>
        <p:nvSpPr>
          <p:cNvPr id="5" name="object 5"/>
          <p:cNvSpPr/>
          <p:nvPr/>
        </p:nvSpPr>
        <p:spPr>
          <a:xfrm>
            <a:off x="287907" y="1490736"/>
            <a:ext cx="18984251" cy="1948180"/>
          </a:xfrm>
          <a:custGeom>
            <a:avLst/>
            <a:gdLst/>
            <a:ahLst/>
            <a:cxnLst/>
            <a:rect l="l" t="t" r="r" b="b"/>
            <a:pathLst>
              <a:path w="12083415" h="1948180">
                <a:moveTo>
                  <a:pt x="12083401" y="1947584"/>
                </a:moveTo>
                <a:lnTo>
                  <a:pt x="0" y="1947584"/>
                </a:lnTo>
                <a:lnTo>
                  <a:pt x="0" y="0"/>
                </a:lnTo>
                <a:lnTo>
                  <a:pt x="12083401" y="0"/>
                </a:lnTo>
                <a:lnTo>
                  <a:pt x="12083401" y="1947584"/>
                </a:lnTo>
                <a:close/>
              </a:path>
            </a:pathLst>
          </a:custGeom>
          <a:solidFill>
            <a:schemeClr val="bg1">
              <a:lumMod val="75000"/>
            </a:schemeClr>
          </a:solidFill>
        </p:spPr>
        <p:txBody>
          <a:bodyPr wrap="square" lIns="0" tIns="0" rIns="0" bIns="0" rtlCol="0"/>
          <a:lstStyle/>
          <a:p>
            <a:endParaRPr/>
          </a:p>
        </p:txBody>
      </p:sp>
      <p:sp>
        <p:nvSpPr>
          <p:cNvPr id="6" name="object 6"/>
          <p:cNvSpPr txBox="1">
            <a:spLocks noGrp="1"/>
          </p:cNvSpPr>
          <p:nvPr>
            <p:ph type="title"/>
          </p:nvPr>
        </p:nvSpPr>
        <p:spPr>
          <a:xfrm>
            <a:off x="984250" y="1613370"/>
            <a:ext cx="18435559" cy="1907705"/>
          </a:xfrm>
          <a:prstGeom prst="rect">
            <a:avLst/>
          </a:prstGeom>
        </p:spPr>
        <p:txBody>
          <a:bodyPr vert="horz" wrap="square" lIns="0" tIns="235715" rIns="0" bIns="0" rtlCol="0">
            <a:spAutoFit/>
          </a:bodyPr>
          <a:lstStyle/>
          <a:p>
            <a:pPr marL="503555">
              <a:lnSpc>
                <a:spcPct val="100000"/>
              </a:lnSpc>
            </a:pPr>
            <a:r>
              <a:rPr lang="en-US" sz="10850" spc="930" dirty="0"/>
              <a:t>Council Vision &amp;Mission</a:t>
            </a:r>
            <a:endParaRPr sz="10850" dirty="0"/>
          </a:p>
        </p:txBody>
      </p:sp>
      <p:sp>
        <p:nvSpPr>
          <p:cNvPr id="7"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ADITI JAIN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6" name="object 6"/>
          <p:cNvSpPr txBox="1"/>
          <p:nvPr/>
        </p:nvSpPr>
        <p:spPr>
          <a:xfrm>
            <a:off x="1005205" y="4130676"/>
            <a:ext cx="10832236" cy="4908716"/>
          </a:xfrm>
          <a:prstGeom prst="rect">
            <a:avLst/>
          </a:prstGeom>
        </p:spPr>
        <p:txBody>
          <a:bodyPr vert="horz" wrap="square" lIns="0" tIns="0" rIns="0" bIns="0" rtlCol="0">
            <a:spAutoFit/>
          </a:bodyPr>
          <a:lstStyle/>
          <a:p>
            <a:pPr marR="0" lvl="0" algn="just">
              <a:lnSpc>
                <a:spcPct val="107000"/>
              </a:lnSpc>
              <a:spcBef>
                <a:spcPts val="0"/>
              </a:spcBef>
              <a:spcAft>
                <a:spcPts val="800"/>
              </a:spcAft>
            </a:pPr>
            <a:r>
              <a:rPr lang="en-IN" sz="3600" dirty="0">
                <a:latin typeface="Times New Roman" panose="02020603050405020304" pitchFamily="18" charset="0"/>
                <a:ea typeface="Calibri" panose="020F0502020204030204" pitchFamily="34" charset="0"/>
                <a:cs typeface="Times New Roman" panose="02020603050405020304" pitchFamily="18" charset="0"/>
              </a:rPr>
              <a:t>An F</a:t>
            </a: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inancial advisor &amp; Stock Broker in share markets at a globally level from purchasing to selling of shares to an potential client.    </a:t>
            </a:r>
          </a:p>
          <a:p>
            <a:pPr marR="0" lvl="0" algn="just">
              <a:lnSpc>
                <a:spcPct val="107000"/>
              </a:lnSpc>
              <a:spcBef>
                <a:spcPts val="0"/>
              </a:spcBef>
              <a:spcAft>
                <a:spcPts val="800"/>
              </a:spcAft>
            </a:pPr>
            <a:r>
              <a:rPr lang="en-IN" sz="3600" dirty="0">
                <a:latin typeface="Times New Roman" panose="02020603050405020304" pitchFamily="18" charset="0"/>
                <a:ea typeface="Calibri" panose="020F0502020204030204" pitchFamily="34" charset="0"/>
                <a:cs typeface="Times New Roman" panose="02020603050405020304" pitchFamily="18" charset="0"/>
              </a:rPr>
              <a:t>Acquired</a:t>
            </a: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 with high morals and a very highly  educated family background contribute into  philanthropist who works for the upliftment of the society in the countryside by giving session and training for rights and duties.</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12700" algn="just">
              <a:lnSpc>
                <a:spcPct val="100000"/>
              </a:lnSpc>
            </a:pPr>
            <a:r>
              <a:rPr lang="en-US" sz="3600" spc="25" dirty="0">
                <a:latin typeface="Times New Roman" panose="02020603050405020304" pitchFamily="18" charset="0"/>
                <a:cs typeface="Times New Roman" panose="02020603050405020304" pitchFamily="18" charset="0"/>
              </a:rPr>
              <a:t>Email – aditij54@gmail.com</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20</a:t>
            </a:fld>
            <a:endParaRPr lang="en-US"/>
          </a:p>
        </p:txBody>
      </p:sp>
      <p:pic>
        <p:nvPicPr>
          <p:cNvPr id="7" name="Picture 6">
            <a:extLst>
              <a:ext uri="{FF2B5EF4-FFF2-40B4-BE49-F238E27FC236}">
                <a16:creationId xmlns:a16="http://schemas.microsoft.com/office/drawing/2014/main" id="{3FBC4279-C7EC-DF16-9C4F-026DBEE3E2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76925" y="4724070"/>
            <a:ext cx="3608850" cy="6186644"/>
          </a:xfrm>
          <a:prstGeom prst="rect">
            <a:avLst/>
          </a:prstGeom>
        </p:spPr>
      </p:pic>
    </p:spTree>
    <p:extLst>
      <p:ext uri="{BB962C8B-B14F-4D97-AF65-F5344CB8AC3E}">
        <p14:creationId xmlns:p14="http://schemas.microsoft.com/office/powerpoint/2010/main" val="3186531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dirty="0" err="1">
                <a:effectLst/>
                <a:latin typeface="Times New Roman" panose="02020603050405020304" pitchFamily="18" charset="0"/>
                <a:ea typeface="Calibri" panose="020F0502020204030204" pitchFamily="34" charset="0"/>
              </a:rPr>
              <a:t>Dr.</a:t>
            </a:r>
            <a:r>
              <a:rPr lang="en-IN" sz="6600" dirty="0">
                <a:effectLst/>
                <a:latin typeface="Times New Roman" panose="02020603050405020304" pitchFamily="18" charset="0"/>
                <a:ea typeface="Calibri" panose="020F0502020204030204" pitchFamily="34" charset="0"/>
              </a:rPr>
              <a:t> TAMANNA YADAV</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6" name="object 6"/>
          <p:cNvSpPr txBox="1"/>
          <p:nvPr/>
        </p:nvSpPr>
        <p:spPr>
          <a:xfrm>
            <a:off x="1072644" y="4130676"/>
            <a:ext cx="10764798" cy="5745163"/>
          </a:xfrm>
          <a:prstGeom prst="rect">
            <a:avLst/>
          </a:prstGeom>
        </p:spPr>
        <p:txBody>
          <a:bodyPr vert="horz" wrap="square" lIns="0" tIns="0" rIns="0" bIns="0" rtlCol="0">
            <a:spAutoFit/>
          </a:bodyPr>
          <a:lstStyle/>
          <a:p>
            <a:pPr marR="0" lvl="0" algn="just">
              <a:spcBef>
                <a:spcPts val="0"/>
              </a:spcBef>
              <a:spcAft>
                <a:spcPts val="800"/>
              </a:spcAft>
            </a:pP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A medical prac</a:t>
            </a:r>
            <a:r>
              <a:rPr lang="en-IN" sz="3600" dirty="0">
                <a:latin typeface="Times New Roman" panose="02020603050405020304" pitchFamily="18" charset="0"/>
                <a:ea typeface="Calibri" panose="020F0502020204030204" pitchFamily="34" charset="0"/>
                <a:cs typeface="Times New Roman" panose="02020603050405020304" pitchFamily="18" charset="0"/>
              </a:rPr>
              <a:t>titioner practising in </a:t>
            </a: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government </a:t>
            </a:r>
            <a:r>
              <a:rPr lang="en-IN" sz="3600" dirty="0">
                <a:latin typeface="Times New Roman" panose="02020603050405020304" pitchFamily="18" charset="0"/>
                <a:ea typeface="Calibri" panose="020F0502020204030204" pitchFamily="34" charset="0"/>
                <a:cs typeface="Times New Roman" panose="02020603050405020304" pitchFamily="18" charset="0"/>
              </a:rPr>
              <a:t>hospital</a:t>
            </a: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 based at </a:t>
            </a:r>
            <a:r>
              <a:rPr lang="en-IN" sz="3600" dirty="0">
                <a:latin typeface="Times New Roman" panose="02020603050405020304" pitchFamily="18" charset="0"/>
                <a:ea typeface="Calibri" panose="020F0502020204030204" pitchFamily="34" charset="0"/>
                <a:cs typeface="Times New Roman" panose="02020603050405020304" pitchFamily="18" charset="0"/>
              </a:rPr>
              <a:t>G</a:t>
            </a: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urugram. </a:t>
            </a:r>
          </a:p>
          <a:p>
            <a:pPr marL="12700" marR="0" lvl="0" indent="0" algn="just" defTabSz="914400" rtl="0" eaLnBrk="1" fontAlgn="auto" latinLnBrk="0" hangingPunct="1">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Providing free medical aid &amp; sanitization and making aware about intimate hygiene which is an indispensable part of woman to combat against the chronic diseases spreading such practices at the mass level to unaware woman of society. </a:t>
            </a:r>
            <a:endParaRPr lang="en-IN"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spcBef>
                <a:spcPts val="0"/>
              </a:spcBef>
              <a:spcAft>
                <a:spcPts val="800"/>
              </a:spcAft>
            </a:pP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Given Contribution for the betterment of the society at large. </a:t>
            </a:r>
          </a:p>
          <a:p>
            <a:pPr marR="0" lvl="0" algn="just">
              <a:spcBef>
                <a:spcPts val="0"/>
              </a:spcBef>
              <a:spcAft>
                <a:spcPts val="800"/>
              </a:spcAft>
            </a:pPr>
            <a:r>
              <a:rPr lang="en-IN" sz="3600" dirty="0">
                <a:latin typeface="Times New Roman" panose="02020603050405020304" pitchFamily="18" charset="0"/>
                <a:ea typeface="Calibri" panose="020F0502020204030204" pitchFamily="34" charset="0"/>
                <a:cs typeface="Times New Roman" panose="02020603050405020304" pitchFamily="18" charset="0"/>
              </a:rPr>
              <a:t>Email - </a:t>
            </a:r>
            <a:r>
              <a:rPr lang="en-IN"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600" u="sng" dirty="0">
                <a:solidFill>
                  <a:srgbClr val="1155CC"/>
                </a:solidFill>
                <a:effectLst/>
                <a:latin typeface="Times New Roman" panose="02020603050405020304" pitchFamily="18" charset="0"/>
                <a:ea typeface="Calibri" panose="020F0502020204030204" pitchFamily="34" charset="0"/>
                <a:cs typeface="Times New Roman" panose="02020603050405020304" pitchFamily="18" charset="0"/>
                <a:hlinkClick r:id="rId3"/>
              </a:rPr>
              <a:t>tamannayadav2502@gmail.com</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21</a:t>
            </a:fld>
            <a:endParaRPr lang="en-US"/>
          </a:p>
        </p:txBody>
      </p:sp>
      <p:pic>
        <p:nvPicPr>
          <p:cNvPr id="7" name="Picture 6">
            <a:extLst>
              <a:ext uri="{FF2B5EF4-FFF2-40B4-BE49-F238E27FC236}">
                <a16:creationId xmlns:a16="http://schemas.microsoft.com/office/drawing/2014/main" id="{F8E9AA9A-B3D6-C29E-4E97-65FD317FA6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99058" y="4724070"/>
            <a:ext cx="4128135" cy="6179236"/>
          </a:xfrm>
          <a:prstGeom prst="rect">
            <a:avLst/>
          </a:prstGeom>
        </p:spPr>
      </p:pic>
    </p:spTree>
    <p:extLst>
      <p:ext uri="{BB962C8B-B14F-4D97-AF65-F5344CB8AC3E}">
        <p14:creationId xmlns:p14="http://schemas.microsoft.com/office/powerpoint/2010/main" val="2325252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dirty="0">
                <a:effectLst/>
                <a:latin typeface="Times New Roman" panose="02020603050405020304" pitchFamily="18" charset="0"/>
                <a:ea typeface="Calibri" panose="020F0502020204030204" pitchFamily="34" charset="0"/>
              </a:rPr>
              <a:t>Adv. PARITA KAUSHIK</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6" name="object 6"/>
          <p:cNvSpPr txBox="1"/>
          <p:nvPr/>
        </p:nvSpPr>
        <p:spPr>
          <a:xfrm>
            <a:off x="774844" y="4130676"/>
            <a:ext cx="11062597" cy="7355860"/>
          </a:xfrm>
          <a:prstGeom prst="rect">
            <a:avLst/>
          </a:prstGeom>
        </p:spPr>
        <p:txBody>
          <a:bodyPr vert="horz" wrap="square" lIns="0" tIns="0" rIns="0" bIns="0" rtlCol="0">
            <a:spAutoFit/>
          </a:bodyPr>
          <a:lstStyle/>
          <a:p>
            <a:pPr marL="12700" algn="just">
              <a:lnSpc>
                <a:spcPct val="100000"/>
              </a:lnSpc>
            </a:pPr>
            <a:r>
              <a:rPr lang="en-IN" sz="4000" dirty="0">
                <a:latin typeface="Times New Roman" panose="02020603050405020304" pitchFamily="18" charset="0"/>
                <a:ea typeface="Calibri" panose="020F0502020204030204" pitchFamily="34" charset="0"/>
              </a:rPr>
              <a:t>Acquired </a:t>
            </a:r>
            <a:r>
              <a:rPr lang="en-IN" sz="4000" dirty="0">
                <a:effectLst/>
                <a:latin typeface="Times New Roman" panose="02020603050405020304" pitchFamily="18" charset="0"/>
                <a:ea typeface="Calibri" panose="020F0502020204030204" pitchFamily="34" charset="0"/>
              </a:rPr>
              <a:t>B.A/ LLB (Hons.) from MDU University, Rohtak and MBA in HRM from Symbiosis University, Pune. After completing graduation, she has worked in District Courts Gurgaon. She handled various matters relating to Consumer courts, N.I Act (Cheque bounce matters), Labour &amp; Employment matters, Divorce cases, Succession matters, etc.  After completing her Post Graduation in HR, she started working and gaining experience in Human Resource Management in an IT Software Company, Gurgaon. </a:t>
            </a:r>
          </a:p>
          <a:p>
            <a:pPr marL="12700">
              <a:lnSpc>
                <a:spcPct val="100000"/>
              </a:lnSpc>
            </a:pPr>
            <a:r>
              <a:rPr lang="en-IN" sz="4000" dirty="0">
                <a:latin typeface="Times New Roman" panose="02020603050405020304" pitchFamily="18" charset="0"/>
                <a:cs typeface="Garamond"/>
              </a:rPr>
              <a:t>Email - </a:t>
            </a:r>
            <a:r>
              <a:rPr lang="en-IN" sz="4000" u="sng" dirty="0">
                <a:solidFill>
                  <a:srgbClr val="1155CC"/>
                </a:solidFill>
                <a:effectLst/>
                <a:latin typeface="Arial" panose="020B0604020202020204" pitchFamily="34" charset="0"/>
                <a:ea typeface="Calibri" panose="020F0502020204030204" pitchFamily="34" charset="0"/>
                <a:cs typeface="Times New Roman" panose="02020603050405020304" pitchFamily="18" charset="0"/>
                <a:hlinkClick r:id="rId3"/>
              </a:rPr>
              <a:t>advparitakaushik@gmail.com</a:t>
            </a:r>
            <a:br>
              <a:rPr lang="en-IN" sz="4000" dirty="0">
                <a:solidFill>
                  <a:srgbClr val="222222"/>
                </a:solidFill>
                <a:effectLst/>
                <a:latin typeface="Arial" panose="020B0604020202020204" pitchFamily="34" charset="0"/>
                <a:ea typeface="Calibri" panose="020F0502020204030204" pitchFamily="34" charset="0"/>
              </a:rPr>
            </a:b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22</a:t>
            </a:fld>
            <a:endParaRPr lang="en-US"/>
          </a:p>
        </p:txBody>
      </p:sp>
      <p:pic>
        <p:nvPicPr>
          <p:cNvPr id="7" name="Picture 6">
            <a:extLst>
              <a:ext uri="{FF2B5EF4-FFF2-40B4-BE49-F238E27FC236}">
                <a16:creationId xmlns:a16="http://schemas.microsoft.com/office/drawing/2014/main" id="{21F36058-6ADE-3EDE-9AA3-899962ED6B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99058" y="4724071"/>
            <a:ext cx="4301592" cy="6186644"/>
          </a:xfrm>
          <a:prstGeom prst="rect">
            <a:avLst/>
          </a:prstGeom>
        </p:spPr>
      </p:pic>
    </p:spTree>
    <p:extLst>
      <p:ext uri="{BB962C8B-B14F-4D97-AF65-F5344CB8AC3E}">
        <p14:creationId xmlns:p14="http://schemas.microsoft.com/office/powerpoint/2010/main" val="1310970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latin typeface="Times New Roman" panose="02020603050405020304" pitchFamily="18" charset="0"/>
              </a:rPr>
              <a:t>POOJA ARORA</a:t>
            </a:r>
            <a:endParaRPr lang="en-IN"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6" name="object 6"/>
          <p:cNvSpPr txBox="1"/>
          <p:nvPr/>
        </p:nvSpPr>
        <p:spPr>
          <a:xfrm>
            <a:off x="1212850" y="4461610"/>
            <a:ext cx="10624591" cy="5509200"/>
          </a:xfrm>
          <a:prstGeom prst="rect">
            <a:avLst/>
          </a:prstGeom>
        </p:spPr>
        <p:txBody>
          <a:bodyPr vert="horz" wrap="square" lIns="0" tIns="0" rIns="0" bIns="0" rtlCol="0">
            <a:spAutoFit/>
          </a:bodyPr>
          <a:lstStyle/>
          <a:p>
            <a:pPr marL="12700" algn="just">
              <a:lnSpc>
                <a:spcPct val="100000"/>
              </a:lnSpc>
            </a:pPr>
            <a:r>
              <a:rPr lang="en-IN" sz="4000" dirty="0">
                <a:latin typeface="Times New Roman" panose="02020603050405020304" pitchFamily="18" charset="0"/>
                <a:ea typeface="Calibri" panose="020F0502020204030204" pitchFamily="34" charset="0"/>
                <a:cs typeface="Times New Roman" panose="02020603050405020304" pitchFamily="18" charset="0"/>
              </a:rPr>
              <a:t>C</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urrently working as a Educator</a:t>
            </a:r>
            <a:r>
              <a:rPr lang="en-IN" sz="4000" dirty="0">
                <a:latin typeface="Times New Roman" panose="02020603050405020304" pitchFamily="18" charset="0"/>
                <a:ea typeface="Calibri" panose="020F0502020204030204" pitchFamily="34" charset="0"/>
                <a:cs typeface="Times New Roman" panose="02020603050405020304" pitchFamily="18" charset="0"/>
              </a:rPr>
              <a:t> in private school of </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English subject in Gurugram and in order to enhance academic skills specialised in MA English.</a:t>
            </a:r>
          </a:p>
          <a:p>
            <a:pPr marL="12700" algn="just">
              <a:lnSpc>
                <a:spcPct val="100000"/>
              </a:lnSpc>
            </a:pPr>
            <a:r>
              <a:rPr lang="en-IN" sz="4000" dirty="0">
                <a:latin typeface="Times New Roman" panose="02020603050405020304" pitchFamily="18" charset="0"/>
                <a:ea typeface="Calibri" panose="020F0502020204030204" pitchFamily="34" charset="0"/>
                <a:cs typeface="Times New Roman" panose="02020603050405020304" pitchFamily="18" charset="0"/>
              </a:rPr>
              <a:t>An homemaker cum independent woman provide free education to the unprivileged section of society through private tuition in aiming of upcoming generation will be shining star of country irrespective of poverty.</a:t>
            </a:r>
            <a:endParaRPr lang="en-IN"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12700" algn="just">
              <a:lnSpc>
                <a:spcPct val="100000"/>
              </a:lnSpc>
            </a:pPr>
            <a:r>
              <a:rPr lang="en-US" sz="3800" dirty="0">
                <a:latin typeface="Times New Roman" panose="02020603050405020304" pitchFamily="18" charset="0"/>
                <a:cs typeface="Times New Roman" panose="02020603050405020304" pitchFamily="18" charset="0"/>
              </a:rPr>
              <a:t>Email - </a:t>
            </a:r>
            <a:endParaRPr sz="3800" dirty="0">
              <a:latin typeface="Times New Roman" panose="02020603050405020304" pitchFamily="18" charset="0"/>
              <a:cs typeface="Times New Roman" panose="02020603050405020304" pitchFamily="18" charset="0"/>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23</a:t>
            </a:fld>
            <a:endParaRPr lang="en-US"/>
          </a:p>
        </p:txBody>
      </p:sp>
      <p:pic>
        <p:nvPicPr>
          <p:cNvPr id="7" name="Picture 6">
            <a:extLst>
              <a:ext uri="{FF2B5EF4-FFF2-40B4-BE49-F238E27FC236}">
                <a16:creationId xmlns:a16="http://schemas.microsoft.com/office/drawing/2014/main" id="{F7F54A08-ADA5-1B59-7495-17AEB4B58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2637" y="4724070"/>
            <a:ext cx="3632831" cy="6186644"/>
          </a:xfrm>
          <a:prstGeom prst="rect">
            <a:avLst/>
          </a:prstGeom>
        </p:spPr>
      </p:pic>
    </p:spTree>
    <p:extLst>
      <p:ext uri="{BB962C8B-B14F-4D97-AF65-F5344CB8AC3E}">
        <p14:creationId xmlns:p14="http://schemas.microsoft.com/office/powerpoint/2010/main" val="995555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884361" y="4020390"/>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dirty="0">
                <a:effectLst/>
                <a:latin typeface="Times New Roman" panose="02020603050405020304" pitchFamily="18" charset="0"/>
                <a:ea typeface="Calibri" panose="020F0502020204030204" pitchFamily="34" charset="0"/>
              </a:rPr>
              <a:t>AARTI KAJLA</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6" name="object 6"/>
          <p:cNvSpPr txBox="1"/>
          <p:nvPr/>
        </p:nvSpPr>
        <p:spPr>
          <a:xfrm>
            <a:off x="1041824" y="4461610"/>
            <a:ext cx="10795617" cy="6093976"/>
          </a:xfrm>
          <a:prstGeom prst="rect">
            <a:avLst/>
          </a:prstGeom>
        </p:spPr>
        <p:txBody>
          <a:bodyPr vert="horz" wrap="square" lIns="0" tIns="0" rIns="0" bIns="0" rtlCol="0">
            <a:spAutoFit/>
          </a:bodyPr>
          <a:lstStyle/>
          <a:p>
            <a:pPr marL="12700" algn="just">
              <a:lnSpc>
                <a:spcPct val="100000"/>
              </a:lnSpc>
            </a:pPr>
            <a:r>
              <a:rPr lang="en-IN" sz="4000" dirty="0">
                <a:effectLst/>
                <a:latin typeface="Times New Roman" panose="02020603050405020304" pitchFamily="18" charset="0"/>
                <a:ea typeface="Calibri" panose="020F0502020204030204" pitchFamily="34" charset="0"/>
              </a:rPr>
              <a:t>An celebrity makeup artist at the most renewed saloon VLCC settled in Gurugram. </a:t>
            </a:r>
          </a:p>
          <a:p>
            <a:pPr marL="12700" algn="just"/>
            <a:r>
              <a:rPr lang="en-US" sz="4000" dirty="0">
                <a:latin typeface="Times New Roman" panose="02020603050405020304" pitchFamily="18" charset="0"/>
                <a:ea typeface="Calibri" panose="020F0502020204030204" pitchFamily="34" charset="0"/>
                <a:cs typeface="Times New Roman" panose="02020603050405020304" pitchFamily="18" charset="0"/>
              </a:rPr>
              <a:t>Providing free medical aid &amp; sanitization and making aware about intimate hygiene which is an indispensable part of woman to combat against the chronic diseases spreading such practices at the mass level to unaware woman of society. </a:t>
            </a:r>
          </a:p>
          <a:p>
            <a:pPr marL="12700" algn="just"/>
            <a:r>
              <a:rPr lang="en-US" sz="4000" dirty="0">
                <a:effectLst/>
                <a:latin typeface="Times New Roman" panose="02020603050405020304" pitchFamily="18" charset="0"/>
                <a:ea typeface="Calibri" panose="020F0502020204030204" pitchFamily="34" charset="0"/>
                <a:cs typeface="Times New Roman" panose="02020603050405020304" pitchFamily="18" charset="0"/>
              </a:rPr>
              <a:t>Email  </a:t>
            </a:r>
            <a:r>
              <a:rPr lang="en-IN" sz="4000" dirty="0">
                <a:solidFill>
                  <a:srgbClr val="222222"/>
                </a:solidFill>
                <a:effectLst/>
                <a:latin typeface="Arial" panose="020B0604020202020204" pitchFamily="34" charset="0"/>
                <a:ea typeface="Calibri" panose="020F0502020204030204" pitchFamily="34" charset="0"/>
              </a:rPr>
              <a:t>-  </a:t>
            </a:r>
            <a:r>
              <a:rPr lang="en-IN" sz="4000" u="sng" dirty="0">
                <a:solidFill>
                  <a:srgbClr val="1155CC"/>
                </a:solidFill>
                <a:effectLst/>
                <a:latin typeface="Arial" panose="020B0604020202020204" pitchFamily="34" charset="0"/>
                <a:ea typeface="Calibri" panose="020F0502020204030204" pitchFamily="34" charset="0"/>
                <a:cs typeface="Times New Roman" panose="02020603050405020304" pitchFamily="18" charset="0"/>
                <a:hlinkClick r:id="rId3"/>
              </a:rPr>
              <a:t>aartikajla59@gmail.com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12700" algn="just">
              <a:lnSpc>
                <a:spcPct val="100000"/>
              </a:lnSpc>
            </a:pPr>
            <a:endParaRPr lang="en-US" sz="3800" b="1" spc="25" dirty="0">
              <a:latin typeface="Garamond"/>
              <a:cs typeface="Garamond"/>
            </a:endParaRP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24</a:t>
            </a:fld>
            <a:endParaRPr lang="en-US"/>
          </a:p>
        </p:txBody>
      </p:sp>
      <p:pic>
        <p:nvPicPr>
          <p:cNvPr id="7" name="Picture 6">
            <a:extLst>
              <a:ext uri="{FF2B5EF4-FFF2-40B4-BE49-F238E27FC236}">
                <a16:creationId xmlns:a16="http://schemas.microsoft.com/office/drawing/2014/main" id="{7344F2AC-A093-0048-D94A-9B881DA7D9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05309" y="4727769"/>
            <a:ext cx="3536018" cy="6076358"/>
          </a:xfrm>
          <a:prstGeom prst="rect">
            <a:avLst/>
          </a:prstGeom>
        </p:spPr>
      </p:pic>
    </p:spTree>
    <p:extLst>
      <p:ext uri="{BB962C8B-B14F-4D97-AF65-F5344CB8AC3E}">
        <p14:creationId xmlns:p14="http://schemas.microsoft.com/office/powerpoint/2010/main" val="2655385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74645"/>
          </a:xfrm>
          <a:prstGeom prst="rect">
            <a:avLst/>
          </a:prstGeom>
        </p:spPr>
        <p:txBody>
          <a:bodyPr vert="horz" wrap="square" lIns="0" tIns="1101810" rIns="0" bIns="0" rtlCol="0">
            <a:spAutoFit/>
          </a:bodyPr>
          <a:lstStyle/>
          <a:p>
            <a:pPr marL="307340"/>
            <a:r>
              <a:rPr lang="en-US" sz="6600" b="0" spc="-135" dirty="0">
                <a:latin typeface="Myriad Pro"/>
                <a:cs typeface="Myriad Pro"/>
              </a:rPr>
              <a:t>SADAGEE JAIN</a:t>
            </a:r>
            <a:br>
              <a:rPr lang="en-US" sz="6600" b="0" spc="-135" dirty="0">
                <a:latin typeface="Myriad Pro"/>
                <a:cs typeface="Myriad Pro"/>
              </a:rPr>
            </a:b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200329"/>
          </a:xfrm>
          <a:prstGeom prst="rect">
            <a:avLst/>
          </a:prstGeom>
        </p:spPr>
        <p:txBody>
          <a:bodyPr vert="horz" wrap="square" lIns="0" tIns="0" rIns="0" bIns="0" rtlCol="0">
            <a:spAutoFit/>
          </a:bodyPr>
          <a:lstStyle/>
          <a:p>
            <a:pPr marL="12700" algn="just">
              <a:lnSpc>
                <a:spcPct val="100000"/>
              </a:lnSpc>
            </a:pPr>
            <a:r>
              <a:rPr lang="en-IN" sz="4000" dirty="0">
                <a:effectLst/>
                <a:latin typeface="Times New Roman" panose="02020603050405020304" pitchFamily="18" charset="0"/>
                <a:ea typeface="Calibri" panose="020F0502020204030204" pitchFamily="34" charset="0"/>
              </a:rPr>
              <a:t>  </a:t>
            </a:r>
            <a:endParaRPr lang="en-US" sz="3800" b="1" spc="25" dirty="0">
              <a:latin typeface="Garamond"/>
              <a:cs typeface="Garamond"/>
            </a:endParaRP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25</a:t>
            </a:fld>
            <a:endParaRPr lang="en-US"/>
          </a:p>
        </p:txBody>
      </p:sp>
      <p:sp>
        <p:nvSpPr>
          <p:cNvPr id="12" name="TextBox 11">
            <a:extLst>
              <a:ext uri="{FF2B5EF4-FFF2-40B4-BE49-F238E27FC236}">
                <a16:creationId xmlns:a16="http://schemas.microsoft.com/office/drawing/2014/main" id="{92176BEF-2081-ADAF-43F3-A8BE1F3231B5}"/>
              </a:ext>
            </a:extLst>
          </p:cNvPr>
          <p:cNvSpPr txBox="1"/>
          <p:nvPr/>
        </p:nvSpPr>
        <p:spPr>
          <a:xfrm>
            <a:off x="1005205" y="4130676"/>
            <a:ext cx="11104245" cy="5693866"/>
          </a:xfrm>
          <a:prstGeom prst="rect">
            <a:avLst/>
          </a:prstGeom>
          <a:noFill/>
        </p:spPr>
        <p:txBody>
          <a:bodyPr wrap="square">
            <a:spAutoFit/>
          </a:bodyPr>
          <a:lstStyle/>
          <a:p>
            <a:r>
              <a:rPr lang="en-US" sz="3600" dirty="0">
                <a:solidFill>
                  <a:srgbClr val="222222"/>
                </a:solidFill>
                <a:latin typeface="Times New Roman" panose="02020603050405020304" pitchFamily="18" charset="0"/>
                <a:cs typeface="Times New Roman" panose="02020603050405020304" pitchFamily="18" charset="0"/>
              </a:rPr>
              <a:t>C</a:t>
            </a:r>
            <a:r>
              <a:rPr lang="en-US" sz="3600" b="0" i="0" dirty="0">
                <a:solidFill>
                  <a:srgbClr val="222222"/>
                </a:solidFill>
                <a:effectLst/>
                <a:latin typeface="Times New Roman" panose="02020603050405020304" pitchFamily="18" charset="0"/>
                <a:cs typeface="Times New Roman" panose="02020603050405020304" pitchFamily="18" charset="0"/>
              </a:rPr>
              <a:t>urrently working as a technical recruiter at </a:t>
            </a:r>
            <a:r>
              <a:rPr lang="en-US" sz="3600" b="0" i="0" dirty="0" err="1">
                <a:solidFill>
                  <a:srgbClr val="222222"/>
                </a:solidFill>
                <a:effectLst/>
                <a:latin typeface="Times New Roman" panose="02020603050405020304" pitchFamily="18" charset="0"/>
                <a:cs typeface="Times New Roman" panose="02020603050405020304" pitchFamily="18" charset="0"/>
              </a:rPr>
              <a:t>Sumeru</a:t>
            </a:r>
            <a:r>
              <a:rPr lang="en-US" sz="3600" b="0" i="0" dirty="0">
                <a:solidFill>
                  <a:srgbClr val="222222"/>
                </a:solidFill>
                <a:effectLst/>
                <a:latin typeface="Times New Roman" panose="02020603050405020304" pitchFamily="18" charset="0"/>
                <a:cs typeface="Times New Roman" panose="02020603050405020304" pitchFamily="18" charset="0"/>
              </a:rPr>
              <a:t> Software Solutions in Indore (M.P). Corporate work includes screening and recommending prospective employees for a role. These roles cover a range of technical positions for entry level or mid level experience.</a:t>
            </a:r>
            <a:br>
              <a:rPr lang="en-US" sz="3600" dirty="0">
                <a:latin typeface="Times New Roman" panose="02020603050405020304" pitchFamily="18" charset="0"/>
                <a:cs typeface="Times New Roman" panose="02020603050405020304" pitchFamily="18" charset="0"/>
              </a:rPr>
            </a:br>
            <a:r>
              <a:rPr kumimoji="0" lang="en-IN"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Associated with the Blind Eye Care Hospital, Guna which provide treatment of weaker eyesight  and free medical aid to all the weaker and unprivileged section of society.</a:t>
            </a:r>
          </a:p>
          <a:p>
            <a:r>
              <a:rPr lang="en-IN" sz="3600" dirty="0">
                <a:solidFill>
                  <a:prstClr val="black"/>
                </a:solidFill>
                <a:latin typeface="Times New Roman" panose="02020603050405020304" pitchFamily="18" charset="0"/>
                <a:cs typeface="Times New Roman" panose="02020603050405020304" pitchFamily="18" charset="0"/>
              </a:rPr>
              <a:t>Email - </a:t>
            </a:r>
            <a:r>
              <a:rPr lang="en-IN" sz="3600" u="sng" dirty="0">
                <a:solidFill>
                  <a:srgbClr val="1155CC"/>
                </a:solidFill>
                <a:effectLst/>
                <a:latin typeface="Times New Roman" panose="02020603050405020304" pitchFamily="18" charset="0"/>
                <a:ea typeface="Calibri" panose="020F0502020204030204" pitchFamily="34" charset="0"/>
                <a:cs typeface="Times New Roman" panose="02020603050405020304" pitchFamily="18" charset="0"/>
                <a:hlinkClick r:id="rId4"/>
              </a:rPr>
              <a:t>Sadgeejain20@gmail.com</a:t>
            </a:r>
            <a:br>
              <a:rPr lang="en-IN" sz="4000" dirty="0">
                <a:solidFill>
                  <a:srgbClr val="222222"/>
                </a:solidFill>
                <a:effectLst/>
                <a:latin typeface="Arial" panose="020B0604020202020204" pitchFamily="34" charset="0"/>
                <a:ea typeface="Calibri" panose="020F0502020204030204" pitchFamily="34" charset="0"/>
              </a:rPr>
            </a:br>
            <a:endParaRPr lang="en-US" sz="4000"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1447927F-B943-1E3A-854B-AA09A57126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55928" y="4724070"/>
            <a:ext cx="4286250" cy="6124857"/>
          </a:xfrm>
          <a:prstGeom prst="rect">
            <a:avLst/>
          </a:prstGeom>
        </p:spPr>
      </p:pic>
    </p:spTree>
    <p:extLst>
      <p:ext uri="{BB962C8B-B14F-4D97-AF65-F5344CB8AC3E}">
        <p14:creationId xmlns:p14="http://schemas.microsoft.com/office/powerpoint/2010/main" val="1322215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dirty="0">
                <a:effectLst/>
                <a:latin typeface="Times New Roman" panose="02020603050405020304" pitchFamily="18" charset="0"/>
                <a:ea typeface="Calibri" panose="020F0502020204030204" pitchFamily="34" charset="0"/>
              </a:rPr>
              <a:t>SANGEETA</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6" name="object 6"/>
          <p:cNvSpPr txBox="1"/>
          <p:nvPr/>
        </p:nvSpPr>
        <p:spPr>
          <a:xfrm>
            <a:off x="774844" y="4461610"/>
            <a:ext cx="11062597" cy="5509200"/>
          </a:xfrm>
          <a:prstGeom prst="rect">
            <a:avLst/>
          </a:prstGeom>
        </p:spPr>
        <p:txBody>
          <a:bodyPr vert="horz" wrap="square" lIns="0" tIns="0" rIns="0" bIns="0" rtlCol="0">
            <a:spAutoFit/>
          </a:bodyPr>
          <a:lstStyle/>
          <a:p>
            <a:pPr marL="12700" algn="just">
              <a:lnSpc>
                <a:spcPct val="100000"/>
              </a:lnSpc>
            </a:pPr>
            <a:r>
              <a:rPr lang="en-US" sz="4000" spc="25" dirty="0">
                <a:latin typeface="Times New Roman" panose="02020603050405020304" pitchFamily="18" charset="0"/>
                <a:cs typeface="Times New Roman" panose="02020603050405020304" pitchFamily="18" charset="0"/>
              </a:rPr>
              <a:t>An Commerce graduate and gained Masters in Administration from the most promising university of India.</a:t>
            </a:r>
          </a:p>
          <a:p>
            <a:pPr marL="12700" algn="just">
              <a:lnSpc>
                <a:spcPct val="100000"/>
              </a:lnSpc>
            </a:pPr>
            <a:r>
              <a:rPr lang="en-US" sz="4000" spc="25" dirty="0">
                <a:latin typeface="Times New Roman" panose="02020603050405020304" pitchFamily="18" charset="0"/>
                <a:cs typeface="Times New Roman" panose="02020603050405020304" pitchFamily="18" charset="0"/>
              </a:rPr>
              <a:t>Currently, Human Resource Head in the Corporate Sector and gained years of experience in management department. </a:t>
            </a:r>
          </a:p>
          <a:p>
            <a:pPr marL="12700">
              <a:lnSpc>
                <a:spcPct val="100000"/>
              </a:lnSpc>
            </a:pPr>
            <a:r>
              <a:rPr lang="en-US" sz="4000" spc="25" dirty="0">
                <a:latin typeface="Times New Roman" panose="02020603050405020304" pitchFamily="18" charset="0"/>
                <a:cs typeface="Times New Roman" panose="02020603050405020304" pitchFamily="18" charset="0"/>
              </a:rPr>
              <a:t>Email - </a:t>
            </a:r>
            <a:r>
              <a:rPr lang="en-IN" sz="4000" u="sng" dirty="0">
                <a:solidFill>
                  <a:srgbClr val="1155CC"/>
                </a:solidFill>
                <a:effectLst/>
                <a:latin typeface="Times New Roman" panose="02020603050405020304" pitchFamily="18" charset="0"/>
                <a:ea typeface="Calibri" panose="020F0502020204030204" pitchFamily="34" charset="0"/>
                <a:cs typeface="Times New Roman" panose="02020603050405020304" pitchFamily="18" charset="0"/>
                <a:hlinkClick r:id="rId3"/>
              </a:rPr>
              <a:t>sange12122015@gmail.com</a:t>
            </a:r>
            <a:br>
              <a:rPr lang="en-IN" sz="4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4000" spc="25" dirty="0">
              <a:latin typeface="Times New Roman" panose="02020603050405020304" pitchFamily="18" charset="0"/>
              <a:cs typeface="Times New Roman" panose="02020603050405020304" pitchFamily="18" charset="0"/>
            </a:endParaRPr>
          </a:p>
          <a:p>
            <a:pPr marL="12700" algn="just">
              <a:lnSpc>
                <a:spcPct val="100000"/>
              </a:lnSpc>
            </a:pPr>
            <a:endParaRPr lang="en-US" sz="3800" spc="25" dirty="0">
              <a:latin typeface="Times New Roman" panose="02020603050405020304" pitchFamily="18" charset="0"/>
              <a:cs typeface="Times New Roman" panose="02020603050405020304" pitchFamily="18" charset="0"/>
            </a:endParaRPr>
          </a:p>
        </p:txBody>
      </p:sp>
      <p:sp>
        <p:nvSpPr>
          <p:cNvPr id="13"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26</a:t>
            </a:fld>
            <a:endParaRPr lang="en-US"/>
          </a:p>
        </p:txBody>
      </p:sp>
      <p:pic>
        <p:nvPicPr>
          <p:cNvPr id="7" name="Picture 6">
            <a:extLst>
              <a:ext uri="{FF2B5EF4-FFF2-40B4-BE49-F238E27FC236}">
                <a16:creationId xmlns:a16="http://schemas.microsoft.com/office/drawing/2014/main" id="{1C029430-E251-F0A1-3DC5-2A709A0BD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38250" y="4724070"/>
            <a:ext cx="4242943" cy="6186644"/>
          </a:xfrm>
          <a:prstGeom prst="rect">
            <a:avLst/>
          </a:prstGeom>
        </p:spPr>
      </p:pic>
    </p:spTree>
    <p:extLst>
      <p:ext uri="{BB962C8B-B14F-4D97-AF65-F5344CB8AC3E}">
        <p14:creationId xmlns:p14="http://schemas.microsoft.com/office/powerpoint/2010/main" val="666076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0095" y="4020390"/>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JYOTI SANGWAN</a:t>
            </a:r>
            <a:endParaRPr lang="en-US"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lang="en-US" sz="2950" dirty="0">
              <a:latin typeface="Myriad Pro"/>
              <a:cs typeface="Myriad Pro"/>
            </a:endParaRPr>
          </a:p>
        </p:txBody>
      </p:sp>
      <p:sp>
        <p:nvSpPr>
          <p:cNvPr id="6" name="object 6"/>
          <p:cNvSpPr txBox="1"/>
          <p:nvPr/>
        </p:nvSpPr>
        <p:spPr>
          <a:xfrm>
            <a:off x="774844" y="4020390"/>
            <a:ext cx="11651597" cy="7501541"/>
          </a:xfrm>
          <a:prstGeom prst="rect">
            <a:avLst/>
          </a:prstGeom>
        </p:spPr>
        <p:txBody>
          <a:bodyPr vert="horz" wrap="square" lIns="0" tIns="0" rIns="0" bIns="0" rtlCol="0">
            <a:spAutoFit/>
          </a:bodyPr>
          <a:lstStyle/>
          <a:p>
            <a:pPr marL="12700" algn="just">
              <a:lnSpc>
                <a:spcPct val="100000"/>
              </a:lnSpc>
            </a:pPr>
            <a:r>
              <a:rPr lang="en-US" sz="4000" b="0" i="0" dirty="0">
                <a:solidFill>
                  <a:srgbClr val="222222"/>
                </a:solidFill>
                <a:effectLst/>
                <a:latin typeface="Times New Roman" panose="02020603050405020304" pitchFamily="18" charset="0"/>
                <a:cs typeface="Times New Roman" panose="02020603050405020304" pitchFamily="18" charset="0"/>
              </a:rPr>
              <a:t>Qualified Tutor, Lecturer in English and in addition to enhance knowledge and skills </a:t>
            </a:r>
            <a:r>
              <a:rPr lang="en-US" sz="4000" dirty="0">
                <a:solidFill>
                  <a:srgbClr val="222222"/>
                </a:solidFill>
                <a:latin typeface="Times New Roman" panose="02020603050405020304" pitchFamily="18" charset="0"/>
                <a:cs typeface="Times New Roman" panose="02020603050405020304" pitchFamily="18" charset="0"/>
              </a:rPr>
              <a:t>completed </a:t>
            </a:r>
            <a:r>
              <a:rPr lang="en-US" sz="4000" b="0" i="0" dirty="0">
                <a:solidFill>
                  <a:srgbClr val="222222"/>
                </a:solidFill>
                <a:effectLst/>
                <a:latin typeface="Times New Roman" panose="02020603050405020304" pitchFamily="18" charset="0"/>
                <a:cs typeface="Times New Roman" panose="02020603050405020304" pitchFamily="18" charset="0"/>
              </a:rPr>
              <a:t>Executive MBA from IIMC. </a:t>
            </a:r>
          </a:p>
          <a:p>
            <a:pPr marL="12700" algn="just">
              <a:lnSpc>
                <a:spcPct val="100000"/>
              </a:lnSpc>
            </a:pPr>
            <a:r>
              <a:rPr lang="en-US" sz="4000" b="0" i="0" dirty="0">
                <a:solidFill>
                  <a:srgbClr val="222222"/>
                </a:solidFill>
                <a:effectLst/>
                <a:latin typeface="Times New Roman" panose="02020603050405020304" pitchFamily="18" charset="0"/>
                <a:cs typeface="Times New Roman" panose="02020603050405020304" pitchFamily="18" charset="0"/>
              </a:rPr>
              <a:t>Gained 8+ years of work experience in different corporate sector and currently working with Amazon India as Process and Communication Coach with QIT team.</a:t>
            </a:r>
          </a:p>
          <a:p>
            <a:pPr marL="12700" algn="just">
              <a:lnSpc>
                <a:spcPct val="100000"/>
              </a:lnSpc>
            </a:pPr>
            <a:r>
              <a:rPr lang="en-US" sz="4000" dirty="0">
                <a:solidFill>
                  <a:srgbClr val="222222"/>
                </a:solidFill>
                <a:latin typeface="Times New Roman" panose="02020603050405020304" pitchFamily="18" charset="0"/>
                <a:cs typeface="Times New Roman" panose="02020603050405020304" pitchFamily="18" charset="0"/>
              </a:rPr>
              <a:t>An Homemaker cum independent woman and mother raising the bar at personal to professional life by not believing in not surrounded to Domestic Boundary. </a:t>
            </a:r>
          </a:p>
          <a:p>
            <a:pPr marL="0" marR="0">
              <a:lnSpc>
                <a:spcPct val="107000"/>
              </a:lnSpc>
              <a:spcBef>
                <a:spcPts val="0"/>
              </a:spcBef>
              <a:spcAft>
                <a:spcPts val="800"/>
              </a:spcAft>
            </a:pPr>
            <a:r>
              <a:rPr lang="en-US" sz="4000" dirty="0">
                <a:solidFill>
                  <a:srgbClr val="222222"/>
                </a:solidFill>
                <a:latin typeface="Times New Roman" panose="02020603050405020304" pitchFamily="18" charset="0"/>
                <a:cs typeface="Times New Roman" panose="02020603050405020304" pitchFamily="18" charset="0"/>
              </a:rPr>
              <a:t>Email - </a:t>
            </a:r>
            <a:r>
              <a:rPr lang="en-IN" sz="4000" u="sng" dirty="0">
                <a:solidFill>
                  <a:srgbClr val="1155CC"/>
                </a:solidFill>
                <a:effectLst/>
                <a:latin typeface="Times New Roman" panose="02020603050405020304" pitchFamily="18" charset="0"/>
                <a:ea typeface="Calibri" panose="020F0502020204030204" pitchFamily="34" charset="0"/>
                <a:cs typeface="Times New Roman" panose="02020603050405020304" pitchFamily="18" charset="0"/>
                <a:hlinkClick r:id="rId3"/>
              </a:rPr>
              <a:t>Jsangwanheer@gmail.com</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12700" algn="just">
              <a:lnSpc>
                <a:spcPct val="100000"/>
              </a:lnSpc>
            </a:pPr>
            <a:endParaRPr lang="en-US" sz="3800" dirty="0">
              <a:latin typeface="Times New Roman" panose="02020603050405020304" pitchFamily="18" charset="0"/>
              <a:cs typeface="Times New Roman" panose="02020603050405020304" pitchFamily="18" charset="0"/>
            </a:endParaRPr>
          </a:p>
        </p:txBody>
      </p:sp>
      <p:sp>
        <p:nvSpPr>
          <p:cNvPr id="13"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27</a:t>
            </a:fld>
            <a:endParaRPr lang="en-US"/>
          </a:p>
        </p:txBody>
      </p:sp>
      <p:pic>
        <p:nvPicPr>
          <p:cNvPr id="7" name="Picture 6">
            <a:extLst>
              <a:ext uri="{FF2B5EF4-FFF2-40B4-BE49-F238E27FC236}">
                <a16:creationId xmlns:a16="http://schemas.microsoft.com/office/drawing/2014/main" id="{275A04AE-F3B8-901F-775C-FB23667722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81199" y="4755185"/>
            <a:ext cx="3738451" cy="6045243"/>
          </a:xfrm>
          <a:prstGeom prst="rect">
            <a:avLst/>
          </a:prstGeom>
        </p:spPr>
      </p:pic>
    </p:spTree>
    <p:extLst>
      <p:ext uri="{BB962C8B-B14F-4D97-AF65-F5344CB8AC3E}">
        <p14:creationId xmlns:p14="http://schemas.microsoft.com/office/powerpoint/2010/main" val="2650459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p:cNvSpPr/>
          <p:nvPr/>
        </p:nvSpPr>
        <p:spPr>
          <a:xfrm>
            <a:off x="1136650" y="1670160"/>
            <a:ext cx="18211801" cy="9242315"/>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p:nvPr/>
        </p:nvSpPr>
        <p:spPr>
          <a:xfrm>
            <a:off x="298378" y="1463675"/>
            <a:ext cx="11774805" cy="1948180"/>
          </a:xfrm>
          <a:custGeom>
            <a:avLst/>
            <a:gdLst/>
            <a:ahLst/>
            <a:cxnLst/>
            <a:rect l="l" t="t" r="r" b="b"/>
            <a:pathLst>
              <a:path w="11774805" h="1948180">
                <a:moveTo>
                  <a:pt x="11774384" y="1947584"/>
                </a:moveTo>
                <a:lnTo>
                  <a:pt x="0" y="1947584"/>
                </a:lnTo>
                <a:lnTo>
                  <a:pt x="0" y="0"/>
                </a:lnTo>
                <a:lnTo>
                  <a:pt x="11774384" y="0"/>
                </a:lnTo>
                <a:lnTo>
                  <a:pt x="11774384" y="1947584"/>
                </a:lnTo>
                <a:close/>
              </a:path>
            </a:pathLst>
          </a:custGeom>
          <a:solidFill>
            <a:schemeClr val="bg1">
              <a:lumMod val="75000"/>
            </a:schemeClr>
          </a:solidFill>
        </p:spPr>
        <p:txBody>
          <a:bodyPr wrap="square" lIns="0" tIns="0" rIns="0" bIns="0" rtlCol="0"/>
          <a:lstStyle/>
          <a:p>
            <a:endParaRPr/>
          </a:p>
        </p:txBody>
      </p:sp>
      <p:pic>
        <p:nvPicPr>
          <p:cNvPr id="1026" name="Picture 2" descr="29336F40-5B91-43C8-93AB-590225DBD1C4-L0-001"/>
          <p:cNvPicPr>
            <a:picLocks noChangeAspect="1" noChangeArrowheads="1"/>
          </p:cNvPicPr>
          <p:nvPr/>
        </p:nvPicPr>
        <p:blipFill rotWithShape="1">
          <a:blip r:embed="rId3">
            <a:extLst>
              <a:ext uri="{28A0092B-C50C-407E-A947-70E740481C1C}">
                <a14:useLocalDpi xmlns:a14="http://schemas.microsoft.com/office/drawing/2010/main" val="0"/>
              </a:ext>
            </a:extLst>
          </a:blip>
          <a:srcRect l="4228" r="3616" b="4299"/>
          <a:stretch/>
        </p:blipFill>
        <p:spPr bwMode="auto">
          <a:xfrm>
            <a:off x="8680450" y="3595858"/>
            <a:ext cx="8229600" cy="716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2"/>
          <p:cNvSpPr txBox="1">
            <a:spLocks noGrp="1"/>
          </p:cNvSpPr>
          <p:nvPr>
            <p:ph sz="half" idx="2"/>
          </p:nvPr>
        </p:nvSpPr>
        <p:spPr>
          <a:xfrm>
            <a:off x="1898650" y="3935723"/>
            <a:ext cx="5562600" cy="6736460"/>
          </a:xfrm>
          <a:prstGeom prst="rect">
            <a:avLst/>
          </a:prstGeom>
        </p:spPr>
        <p:txBody>
          <a:bodyPr vert="horz" wrap="square" lIns="0" tIns="0" rIns="0" bIns="0" rtlCol="0">
            <a:spAutoFit/>
          </a:bodyPr>
          <a:lstStyle/>
          <a:p>
            <a:pPr marL="12700" marR="5080" algn="just">
              <a:lnSpc>
                <a:spcPct val="125899"/>
              </a:lnSpc>
            </a:pPr>
            <a:r>
              <a:rPr spc="30" dirty="0">
                <a:solidFill>
                  <a:schemeClr val="tx1"/>
                </a:solidFill>
              </a:rPr>
              <a:t>WI</a:t>
            </a:r>
            <a:r>
              <a:rPr spc="-10" dirty="0">
                <a:solidFill>
                  <a:schemeClr val="tx1"/>
                </a:solidFill>
              </a:rPr>
              <a:t>C</a:t>
            </a:r>
            <a:r>
              <a:rPr spc="-90" dirty="0">
                <a:solidFill>
                  <a:schemeClr val="tx1"/>
                </a:solidFill>
              </a:rPr>
              <a:t>CI</a:t>
            </a:r>
            <a:r>
              <a:rPr spc="-105" dirty="0">
                <a:solidFill>
                  <a:schemeClr val="tx1"/>
                </a:solidFill>
              </a:rPr>
              <a:t> </a:t>
            </a:r>
            <a:r>
              <a:rPr dirty="0">
                <a:solidFill>
                  <a:schemeClr val="tx1"/>
                </a:solidFill>
              </a:rPr>
              <a:t>is</a:t>
            </a:r>
            <a:r>
              <a:rPr spc="-105" dirty="0">
                <a:solidFill>
                  <a:schemeClr val="tx1"/>
                </a:solidFill>
              </a:rPr>
              <a:t> </a:t>
            </a:r>
            <a:r>
              <a:rPr spc="50" dirty="0">
                <a:solidFill>
                  <a:schemeClr val="tx1"/>
                </a:solidFill>
              </a:rPr>
              <a:t>supported</a:t>
            </a:r>
            <a:r>
              <a:rPr spc="-105" dirty="0">
                <a:solidFill>
                  <a:schemeClr val="tx1"/>
                </a:solidFill>
              </a:rPr>
              <a:t> </a:t>
            </a:r>
            <a:r>
              <a:rPr spc="-15" dirty="0">
                <a:solidFill>
                  <a:schemeClr val="tx1"/>
                </a:solidFill>
              </a:rPr>
              <a:t>b</a:t>
            </a:r>
            <a:r>
              <a:rPr spc="75" dirty="0">
                <a:solidFill>
                  <a:schemeClr val="tx1"/>
                </a:solidFill>
              </a:rPr>
              <a:t>y</a:t>
            </a:r>
            <a:r>
              <a:rPr spc="-105" dirty="0">
                <a:solidFill>
                  <a:schemeClr val="tx1"/>
                </a:solidFill>
              </a:rPr>
              <a:t> </a:t>
            </a:r>
            <a:r>
              <a:rPr spc="70" dirty="0">
                <a:solidFill>
                  <a:schemeClr val="tx1"/>
                </a:solidFill>
              </a:rPr>
              <a:t>the</a:t>
            </a:r>
            <a:r>
              <a:rPr spc="40" dirty="0">
                <a:solidFill>
                  <a:schemeClr val="tx1"/>
                </a:solidFill>
              </a:rPr>
              <a:t> </a:t>
            </a:r>
            <a:r>
              <a:rPr dirty="0">
                <a:solidFill>
                  <a:schemeClr val="tx1"/>
                </a:solidFill>
              </a:rPr>
              <a:t>mass</a:t>
            </a:r>
            <a:r>
              <a:rPr spc="-85" dirty="0">
                <a:solidFill>
                  <a:schemeClr val="tx1"/>
                </a:solidFill>
              </a:rPr>
              <a:t>i</a:t>
            </a:r>
            <a:r>
              <a:rPr spc="-15" dirty="0">
                <a:solidFill>
                  <a:schemeClr val="tx1"/>
                </a:solidFill>
              </a:rPr>
              <a:t>v</a:t>
            </a:r>
            <a:r>
              <a:rPr spc="35" dirty="0">
                <a:solidFill>
                  <a:schemeClr val="tx1"/>
                </a:solidFill>
              </a:rPr>
              <a:t>e</a:t>
            </a:r>
            <a:r>
              <a:rPr lang="en-US" spc="35" dirty="0">
                <a:solidFill>
                  <a:schemeClr val="tx1"/>
                </a:solidFill>
              </a:rPr>
              <a:t> global</a:t>
            </a:r>
            <a:r>
              <a:rPr spc="-105" dirty="0">
                <a:solidFill>
                  <a:schemeClr val="tx1"/>
                </a:solidFill>
              </a:rPr>
              <a:t> </a:t>
            </a:r>
            <a:r>
              <a:rPr spc="65" dirty="0">
                <a:solidFill>
                  <a:schemeClr val="tx1"/>
                </a:solidFill>
              </a:rPr>
              <a:t>networks</a:t>
            </a:r>
            <a:r>
              <a:rPr spc="-105" dirty="0">
                <a:solidFill>
                  <a:schemeClr val="tx1"/>
                </a:solidFill>
              </a:rPr>
              <a:t> </a:t>
            </a:r>
            <a:r>
              <a:rPr spc="75" dirty="0">
                <a:solidFill>
                  <a:schemeClr val="tx1"/>
                </a:solidFill>
              </a:rPr>
              <a:t>of</a:t>
            </a:r>
            <a:r>
              <a:rPr spc="45" dirty="0">
                <a:solidFill>
                  <a:schemeClr val="tx1"/>
                </a:solidFill>
              </a:rPr>
              <a:t> </a:t>
            </a:r>
            <a:r>
              <a:rPr spc="-90" dirty="0">
                <a:solidFill>
                  <a:schemeClr val="tx1"/>
                </a:solidFill>
              </a:rPr>
              <a:t>ALL</a:t>
            </a:r>
            <a:r>
              <a:rPr spc="-105" dirty="0">
                <a:solidFill>
                  <a:schemeClr val="tx1"/>
                </a:solidFill>
              </a:rPr>
              <a:t> </a:t>
            </a:r>
            <a:r>
              <a:rPr spc="-15" dirty="0">
                <a:solidFill>
                  <a:schemeClr val="tx1"/>
                </a:solidFill>
              </a:rPr>
              <a:t>Ladies</a:t>
            </a:r>
            <a:r>
              <a:rPr spc="-105" dirty="0">
                <a:solidFill>
                  <a:schemeClr val="tx1"/>
                </a:solidFill>
              </a:rPr>
              <a:t> </a:t>
            </a:r>
            <a:r>
              <a:rPr spc="-15" dirty="0">
                <a:solidFill>
                  <a:schemeClr val="tx1"/>
                </a:solidFill>
              </a:rPr>
              <a:t>League</a:t>
            </a:r>
            <a:r>
              <a:rPr spc="-105" dirty="0">
                <a:solidFill>
                  <a:schemeClr val="tx1"/>
                </a:solidFill>
              </a:rPr>
              <a:t> </a:t>
            </a:r>
            <a:r>
              <a:rPr spc="-120" dirty="0">
                <a:solidFill>
                  <a:schemeClr val="tx1"/>
                </a:solidFill>
              </a:rPr>
              <a:t>(ALL),</a:t>
            </a:r>
            <a:r>
              <a:rPr spc="-65" dirty="0">
                <a:solidFill>
                  <a:schemeClr val="tx1"/>
                </a:solidFill>
              </a:rPr>
              <a:t> </a:t>
            </a:r>
            <a:r>
              <a:rPr spc="85" dirty="0">
                <a:solidFill>
                  <a:schemeClr val="tx1"/>
                </a:solidFill>
              </a:rPr>
              <a:t>Women</a:t>
            </a:r>
            <a:r>
              <a:rPr spc="-105" dirty="0">
                <a:solidFill>
                  <a:schemeClr val="tx1"/>
                </a:solidFill>
              </a:rPr>
              <a:t> </a:t>
            </a:r>
            <a:r>
              <a:rPr spc="-175" dirty="0">
                <a:solidFill>
                  <a:schemeClr val="tx1"/>
                </a:solidFill>
              </a:rPr>
              <a:t>E</a:t>
            </a:r>
            <a:r>
              <a:rPr spc="-145" dirty="0">
                <a:solidFill>
                  <a:schemeClr val="tx1"/>
                </a:solidFill>
              </a:rPr>
              <a:t>c</a:t>
            </a:r>
            <a:r>
              <a:rPr spc="40" dirty="0">
                <a:solidFill>
                  <a:schemeClr val="tx1"/>
                </a:solidFill>
              </a:rPr>
              <a:t>onomic</a:t>
            </a:r>
            <a:r>
              <a:rPr spc="-105" dirty="0">
                <a:solidFill>
                  <a:schemeClr val="tx1"/>
                </a:solidFill>
              </a:rPr>
              <a:t> </a:t>
            </a:r>
            <a:r>
              <a:rPr spc="-285" dirty="0">
                <a:solidFill>
                  <a:schemeClr val="tx1"/>
                </a:solidFill>
              </a:rPr>
              <a:t>F</a:t>
            </a:r>
            <a:r>
              <a:rPr spc="75" dirty="0">
                <a:solidFill>
                  <a:schemeClr val="tx1"/>
                </a:solidFill>
              </a:rPr>
              <a:t>orum</a:t>
            </a:r>
            <a:r>
              <a:rPr spc="30" dirty="0">
                <a:solidFill>
                  <a:schemeClr val="tx1"/>
                </a:solidFill>
              </a:rPr>
              <a:t> </a:t>
            </a:r>
            <a:r>
              <a:rPr spc="-90" dirty="0">
                <a:solidFill>
                  <a:schemeClr val="tx1"/>
                </a:solidFill>
              </a:rPr>
              <a:t>(WEF),</a:t>
            </a:r>
            <a:r>
              <a:rPr spc="-105" dirty="0">
                <a:solidFill>
                  <a:schemeClr val="tx1"/>
                </a:solidFill>
              </a:rPr>
              <a:t> </a:t>
            </a:r>
            <a:r>
              <a:rPr spc="55" dirty="0">
                <a:solidFill>
                  <a:schemeClr val="tx1"/>
                </a:solidFill>
              </a:rPr>
              <a:t>and</a:t>
            </a:r>
            <a:r>
              <a:rPr spc="-105" dirty="0">
                <a:solidFill>
                  <a:schemeClr val="tx1"/>
                </a:solidFill>
              </a:rPr>
              <a:t> </a:t>
            </a:r>
            <a:r>
              <a:rPr spc="-150" dirty="0">
                <a:solidFill>
                  <a:schemeClr val="tx1"/>
                </a:solidFill>
              </a:rPr>
              <a:t>SHE</a:t>
            </a:r>
            <a:r>
              <a:rPr spc="-135" dirty="0">
                <a:solidFill>
                  <a:schemeClr val="tx1"/>
                </a:solidFill>
              </a:rPr>
              <a:t>c</a:t>
            </a:r>
            <a:r>
              <a:rPr spc="25" dirty="0">
                <a:solidFill>
                  <a:schemeClr val="tx1"/>
                </a:solidFill>
              </a:rPr>
              <a:t>onomy.</a:t>
            </a:r>
          </a:p>
          <a:p>
            <a:pPr algn="just">
              <a:lnSpc>
                <a:spcPct val="100000"/>
              </a:lnSpc>
              <a:spcBef>
                <a:spcPts val="40"/>
              </a:spcBef>
            </a:pPr>
            <a:endParaRPr sz="2950" dirty="0">
              <a:solidFill>
                <a:schemeClr val="tx1"/>
              </a:solidFill>
              <a:latin typeface="Times New Roman"/>
              <a:cs typeface="Times New Roman"/>
            </a:endParaRPr>
          </a:p>
          <a:p>
            <a:pPr marL="12700" marR="136525" algn="just">
              <a:lnSpc>
                <a:spcPct val="125899"/>
              </a:lnSpc>
            </a:pPr>
            <a:r>
              <a:rPr spc="-90" dirty="0">
                <a:solidFill>
                  <a:schemeClr val="tx1"/>
                </a:solidFill>
              </a:rPr>
              <a:t>ALL</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25" dirty="0">
                <a:solidFill>
                  <a:schemeClr val="tx1"/>
                </a:solidFill>
                <a:latin typeface="Garamond"/>
                <a:cs typeface="Garamond"/>
              </a:rPr>
              <a:t>m</a:t>
            </a:r>
            <a:r>
              <a:rPr b="0" spc="25" dirty="0">
                <a:solidFill>
                  <a:schemeClr val="tx1"/>
                </a:solidFill>
                <a:latin typeface="Garamond"/>
                <a:cs typeface="Garamond"/>
              </a:rPr>
              <a:t>o</a:t>
            </a:r>
            <a:r>
              <a:rPr b="0" spc="-60" dirty="0">
                <a:solidFill>
                  <a:schemeClr val="tx1"/>
                </a:solidFill>
                <a:latin typeface="Garamond"/>
                <a:cs typeface="Garamond"/>
              </a:rPr>
              <a:t>v</a:t>
            </a:r>
            <a:r>
              <a:rPr b="0" spc="140" dirty="0">
                <a:solidFill>
                  <a:schemeClr val="tx1"/>
                </a:solidFill>
                <a:latin typeface="Garamond"/>
                <a:cs typeface="Garamond"/>
              </a:rPr>
              <a:t>eme</a:t>
            </a:r>
            <a:r>
              <a:rPr b="0" spc="105" dirty="0">
                <a:solidFill>
                  <a:schemeClr val="tx1"/>
                </a:solidFill>
                <a:latin typeface="Garamond"/>
                <a:cs typeface="Garamond"/>
              </a:rPr>
              <a:t>n</a:t>
            </a:r>
            <a:r>
              <a:rPr b="0" spc="35" dirty="0">
                <a:solidFill>
                  <a:schemeClr val="tx1"/>
                </a:solidFill>
                <a:latin typeface="Garamond"/>
                <a:cs typeface="Garamond"/>
              </a:rPr>
              <a:t>t</a:t>
            </a:r>
            <a:r>
              <a:rPr b="0" spc="-105" dirty="0">
                <a:solidFill>
                  <a:schemeClr val="tx1"/>
                </a:solidFill>
                <a:latin typeface="Garamond"/>
                <a:cs typeface="Garamond"/>
              </a:rPr>
              <a:t> </a:t>
            </a:r>
            <a:r>
              <a:rPr b="0" spc="-15" dirty="0">
                <a:solidFill>
                  <a:schemeClr val="tx1"/>
                </a:solidFill>
                <a:latin typeface="Garamond"/>
                <a:cs typeface="Garamond"/>
              </a:rPr>
              <a:t>of</a:t>
            </a:r>
            <a:r>
              <a:rPr b="0" spc="-105" dirty="0">
                <a:solidFill>
                  <a:schemeClr val="tx1"/>
                </a:solidFill>
                <a:latin typeface="Garamond"/>
                <a:cs typeface="Garamond"/>
              </a:rPr>
              <a:t> </a:t>
            </a:r>
            <a:r>
              <a:rPr b="0" spc="85" dirty="0">
                <a:solidFill>
                  <a:schemeClr val="tx1"/>
                </a:solidFill>
                <a:latin typeface="Garamond"/>
                <a:cs typeface="Garamond"/>
              </a:rPr>
              <a:t>‘Sis</a:t>
            </a:r>
            <a:r>
              <a:rPr b="0" spc="45" dirty="0">
                <a:solidFill>
                  <a:schemeClr val="tx1"/>
                </a:solidFill>
                <a:latin typeface="Garamond"/>
                <a:cs typeface="Garamond"/>
              </a:rPr>
              <a:t>t</a:t>
            </a:r>
            <a:r>
              <a:rPr b="0" spc="145" dirty="0">
                <a:solidFill>
                  <a:schemeClr val="tx1"/>
                </a:solidFill>
                <a:latin typeface="Garamond"/>
                <a:cs typeface="Garamond"/>
              </a:rPr>
              <a:t>e</a:t>
            </a:r>
            <a:r>
              <a:rPr b="0" spc="70" dirty="0">
                <a:solidFill>
                  <a:schemeClr val="tx1"/>
                </a:solidFill>
                <a:latin typeface="Garamond"/>
                <a:cs typeface="Garamond"/>
              </a:rPr>
              <a:t>r</a:t>
            </a:r>
            <a:r>
              <a:rPr b="0" spc="55" dirty="0">
                <a:solidFill>
                  <a:schemeClr val="tx1"/>
                </a:solidFill>
                <a:latin typeface="Garamond"/>
                <a:cs typeface="Garamond"/>
              </a:rPr>
              <a:t>s</a:t>
            </a:r>
            <a:r>
              <a:rPr b="0" spc="40"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a:t>
            </a:r>
          </a:p>
          <a:p>
            <a:pPr marL="12700" marR="368935" algn="just">
              <a:lnSpc>
                <a:spcPct val="125899"/>
              </a:lnSpc>
            </a:pPr>
            <a:endParaRPr lang="en-US" spc="-40" dirty="0">
              <a:solidFill>
                <a:schemeClr val="tx1"/>
              </a:solidFill>
            </a:endParaRPr>
          </a:p>
          <a:p>
            <a:pPr marL="12700" marR="368935" algn="just">
              <a:lnSpc>
                <a:spcPct val="125899"/>
              </a:lnSpc>
            </a:pPr>
            <a:r>
              <a:rPr spc="-40" dirty="0">
                <a:solidFill>
                  <a:schemeClr val="tx1"/>
                </a:solidFill>
              </a:rPr>
              <a:t>WEF</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35" dirty="0">
                <a:solidFill>
                  <a:schemeClr val="tx1"/>
                </a:solidFill>
                <a:latin typeface="Garamond"/>
                <a:cs typeface="Garamond"/>
              </a:rPr>
              <a:t>pla</a:t>
            </a:r>
            <a:r>
              <a:rPr b="0" spc="60" dirty="0">
                <a:solidFill>
                  <a:schemeClr val="tx1"/>
                </a:solidFill>
                <a:latin typeface="Garamond"/>
                <a:cs typeface="Garamond"/>
              </a:rPr>
              <a:t>tform</a:t>
            </a:r>
            <a:r>
              <a:rPr b="0" spc="-105" dirty="0">
                <a:solidFill>
                  <a:schemeClr val="tx1"/>
                </a:solidFill>
                <a:latin typeface="Garamond"/>
                <a:cs typeface="Garamond"/>
              </a:rPr>
              <a:t> </a:t>
            </a:r>
            <a:r>
              <a:rPr b="0" spc="40" dirty="0">
                <a:solidFill>
                  <a:schemeClr val="tx1"/>
                </a:solidFill>
                <a:latin typeface="Garamond"/>
                <a:cs typeface="Garamond"/>
              </a:rPr>
              <a:t>for</a:t>
            </a:r>
            <a:r>
              <a:rPr b="0" spc="25" dirty="0">
                <a:solidFill>
                  <a:schemeClr val="tx1"/>
                </a:solidFill>
                <a:latin typeface="Garamond"/>
                <a:cs typeface="Garamond"/>
              </a:rPr>
              <a:t> </a:t>
            </a:r>
            <a:r>
              <a:rPr b="0" spc="85" dirty="0">
                <a:solidFill>
                  <a:schemeClr val="tx1"/>
                </a:solidFill>
                <a:latin typeface="Garamond"/>
                <a:cs typeface="Garamond"/>
              </a:rPr>
              <a:t>‘Business</a:t>
            </a:r>
            <a:r>
              <a:rPr b="0" spc="-105"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 </a:t>
            </a:r>
            <a:r>
              <a:rPr spc="-150" dirty="0">
                <a:solidFill>
                  <a:schemeClr val="tx1"/>
                </a:solidFill>
              </a:rPr>
              <a:t>SHE</a:t>
            </a:r>
            <a:r>
              <a:rPr spc="-135" dirty="0">
                <a:solidFill>
                  <a:schemeClr val="tx1"/>
                </a:solidFill>
              </a:rPr>
              <a:t>c</a:t>
            </a:r>
            <a:r>
              <a:rPr spc="45" dirty="0">
                <a:solidFill>
                  <a:schemeClr val="tx1"/>
                </a:solidFill>
              </a:rPr>
              <a:t>onomy</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55" dirty="0">
                <a:solidFill>
                  <a:schemeClr val="tx1"/>
                </a:solidFill>
                <a:latin typeface="Garamond"/>
                <a:cs typeface="Garamond"/>
              </a:rPr>
              <a:t>e-</a:t>
            </a:r>
            <a:r>
              <a:rPr b="0" spc="35" dirty="0">
                <a:solidFill>
                  <a:schemeClr val="tx1"/>
                </a:solidFill>
                <a:latin typeface="Garamond"/>
                <a:cs typeface="Garamond"/>
              </a:rPr>
              <a:t>c</a:t>
            </a:r>
            <a:r>
              <a:rPr b="0" spc="130" dirty="0">
                <a:solidFill>
                  <a:schemeClr val="tx1"/>
                </a:solidFill>
                <a:latin typeface="Garamond"/>
                <a:cs typeface="Garamond"/>
              </a:rPr>
              <a:t>omme</a:t>
            </a:r>
            <a:r>
              <a:rPr b="0" dirty="0">
                <a:solidFill>
                  <a:schemeClr val="tx1"/>
                </a:solidFill>
                <a:latin typeface="Garamond"/>
                <a:cs typeface="Garamond"/>
              </a:rPr>
              <a:t>r</a:t>
            </a:r>
            <a:r>
              <a:rPr b="0" spc="25" dirty="0">
                <a:solidFill>
                  <a:schemeClr val="tx1"/>
                </a:solidFill>
                <a:latin typeface="Garamond"/>
                <a:cs typeface="Garamond"/>
              </a:rPr>
              <a:t>c</a:t>
            </a:r>
            <a:r>
              <a:rPr b="0" spc="135" dirty="0">
                <a:solidFill>
                  <a:schemeClr val="tx1"/>
                </a:solidFill>
                <a:latin typeface="Garamond"/>
                <a:cs typeface="Garamond"/>
              </a:rPr>
              <a:t>e</a:t>
            </a:r>
            <a:r>
              <a:rPr b="0" spc="80" dirty="0">
                <a:solidFill>
                  <a:schemeClr val="tx1"/>
                </a:solidFill>
                <a:latin typeface="Garamond"/>
                <a:cs typeface="Garamond"/>
              </a:rPr>
              <a:t> </a:t>
            </a:r>
            <a:r>
              <a:rPr b="0" spc="40" dirty="0">
                <a:solidFill>
                  <a:schemeClr val="tx1"/>
                </a:solidFill>
                <a:latin typeface="Garamond"/>
                <a:cs typeface="Garamond"/>
              </a:rPr>
              <a:t>for</a:t>
            </a:r>
            <a:r>
              <a:rPr b="0" spc="-105" dirty="0">
                <a:solidFill>
                  <a:schemeClr val="tx1"/>
                </a:solidFill>
                <a:latin typeface="Garamond"/>
                <a:cs typeface="Garamond"/>
              </a:rPr>
              <a:t> </a:t>
            </a:r>
            <a:r>
              <a:rPr b="0" spc="90" dirty="0">
                <a:solidFill>
                  <a:schemeClr val="tx1"/>
                </a:solidFill>
                <a:latin typeface="Garamond"/>
                <a:cs typeface="Garamond"/>
              </a:rPr>
              <a:t>w</a:t>
            </a:r>
            <a:r>
              <a:rPr b="0" spc="114" dirty="0">
                <a:solidFill>
                  <a:schemeClr val="tx1"/>
                </a:solidFill>
                <a:latin typeface="Garamond"/>
                <a:cs typeface="Garamond"/>
              </a:rPr>
              <a:t>omen</a:t>
            </a:r>
            <a:r>
              <a:rPr b="0" spc="-105" dirty="0">
                <a:solidFill>
                  <a:schemeClr val="tx1"/>
                </a:solidFill>
                <a:latin typeface="Garamond"/>
                <a:cs typeface="Garamond"/>
              </a:rPr>
              <a:t> </a:t>
            </a:r>
            <a:r>
              <a:rPr b="0" spc="90" dirty="0">
                <a:solidFill>
                  <a:schemeClr val="tx1"/>
                </a:solidFill>
                <a:latin typeface="Garamond"/>
                <a:cs typeface="Garamond"/>
              </a:rPr>
              <a:t>w</a:t>
            </a:r>
            <a:r>
              <a:rPr b="0" spc="125" dirty="0">
                <a:solidFill>
                  <a:schemeClr val="tx1"/>
                </a:solidFill>
                <a:latin typeface="Garamond"/>
                <a:cs typeface="Garamond"/>
              </a:rPr>
              <a:t>orldwide</a:t>
            </a:r>
            <a:r>
              <a:rPr b="0" spc="-105" dirty="0">
                <a:solidFill>
                  <a:schemeClr val="tx1"/>
                </a:solidFill>
                <a:latin typeface="Garamond"/>
                <a:cs typeface="Garamond"/>
              </a:rPr>
              <a:t> </a:t>
            </a:r>
            <a:r>
              <a:rPr b="0" spc="135" dirty="0">
                <a:solidFill>
                  <a:schemeClr val="tx1"/>
                </a:solidFill>
                <a:latin typeface="Garamond"/>
                <a:cs typeface="Garamond"/>
              </a:rPr>
              <a:t>in</a:t>
            </a:r>
            <a:r>
              <a:rPr b="0" spc="90" dirty="0">
                <a:solidFill>
                  <a:schemeClr val="tx1"/>
                </a:solidFill>
                <a:latin typeface="Garamond"/>
                <a:cs typeface="Garamond"/>
              </a:rPr>
              <a:t> </a:t>
            </a:r>
            <a:r>
              <a:rPr b="0" spc="10" dirty="0">
                <a:solidFill>
                  <a:schemeClr val="tx1"/>
                </a:solidFill>
                <a:latin typeface="Garamond"/>
                <a:cs typeface="Garamond"/>
              </a:rPr>
              <a:t>Goods</a:t>
            </a:r>
            <a:r>
              <a:rPr b="0" spc="-105" dirty="0">
                <a:solidFill>
                  <a:schemeClr val="tx1"/>
                </a:solidFill>
                <a:latin typeface="Garamond"/>
                <a:cs typeface="Garamond"/>
              </a:rPr>
              <a:t> </a:t>
            </a:r>
            <a:r>
              <a:rPr b="0" spc="-60" dirty="0">
                <a:solidFill>
                  <a:schemeClr val="tx1"/>
                </a:solidFill>
                <a:latin typeface="Garamond"/>
                <a:cs typeface="Garamond"/>
              </a:rPr>
              <a:t>&amp;</a:t>
            </a:r>
            <a:r>
              <a:rPr b="0" spc="-105" dirty="0">
                <a:solidFill>
                  <a:schemeClr val="tx1"/>
                </a:solidFill>
                <a:latin typeface="Garamond"/>
                <a:cs typeface="Garamond"/>
              </a:rPr>
              <a:t> </a:t>
            </a:r>
            <a:r>
              <a:rPr b="0" spc="100" dirty="0">
                <a:solidFill>
                  <a:schemeClr val="tx1"/>
                </a:solidFill>
                <a:latin typeface="Garamond"/>
                <a:cs typeface="Garamond"/>
              </a:rPr>
              <a:t>Servi</a:t>
            </a:r>
            <a:r>
              <a:rPr b="0" spc="80" dirty="0">
                <a:solidFill>
                  <a:schemeClr val="tx1"/>
                </a:solidFill>
                <a:latin typeface="Garamond"/>
                <a:cs typeface="Garamond"/>
              </a:rPr>
              <a:t>c</a:t>
            </a:r>
            <a:r>
              <a:rPr b="0" spc="60" dirty="0">
                <a:solidFill>
                  <a:schemeClr val="tx1"/>
                </a:solidFill>
                <a:latin typeface="Garamond"/>
                <a:cs typeface="Garamond"/>
              </a:rPr>
              <a:t>es</a:t>
            </a:r>
            <a:r>
              <a:rPr lang="en-US" b="0" spc="60" dirty="0">
                <a:solidFill>
                  <a:schemeClr val="tx1"/>
                </a:solidFill>
                <a:latin typeface="Garamond"/>
                <a:cs typeface="Garamond"/>
              </a:rPr>
              <a:t> for ‘Commerce </a:t>
            </a:r>
            <a:r>
              <a:rPr lang="en-US" b="0" spc="60" dirty="0">
                <a:solidFill>
                  <a:schemeClr val="tx1"/>
                </a:solidFill>
              </a:rPr>
              <a:t>B</a:t>
            </a:r>
            <a:r>
              <a:rPr lang="en-US" b="0" spc="60" dirty="0">
                <a:solidFill>
                  <a:schemeClr val="tx1"/>
                </a:solidFill>
                <a:latin typeface="Garamond"/>
                <a:cs typeface="Garamond"/>
              </a:rPr>
              <a:t>eyond </a:t>
            </a:r>
            <a:r>
              <a:rPr lang="en-US" b="0" spc="60" dirty="0">
                <a:solidFill>
                  <a:schemeClr val="tx1"/>
                </a:solidFill>
              </a:rPr>
              <a:t>B</a:t>
            </a:r>
            <a:r>
              <a:rPr lang="en-US" b="0" spc="60" dirty="0">
                <a:solidFill>
                  <a:schemeClr val="tx1"/>
                </a:solidFill>
                <a:latin typeface="Garamond"/>
                <a:cs typeface="Garamond"/>
              </a:rPr>
              <a:t>orders’</a:t>
            </a:r>
            <a:endParaRPr b="0" spc="60" dirty="0">
              <a:solidFill>
                <a:schemeClr val="tx1"/>
              </a:solidFill>
              <a:latin typeface="Garamond"/>
              <a:cs typeface="Garamond"/>
            </a:endParaRPr>
          </a:p>
        </p:txBody>
      </p:sp>
      <p:sp>
        <p:nvSpPr>
          <p:cNvPr id="5" name="object 5"/>
          <p:cNvSpPr txBox="1">
            <a:spLocks noGrp="1"/>
          </p:cNvSpPr>
          <p:nvPr>
            <p:ph type="title"/>
          </p:nvPr>
        </p:nvSpPr>
        <p:spPr>
          <a:xfrm>
            <a:off x="1381085" y="1670160"/>
            <a:ext cx="17341928" cy="2780029"/>
          </a:xfrm>
          <a:prstGeom prst="rect">
            <a:avLst/>
          </a:prstGeom>
        </p:spPr>
        <p:txBody>
          <a:bodyPr vert="horz" wrap="square" lIns="0" tIns="227493" rIns="0" bIns="0" rtlCol="0">
            <a:spAutoFit/>
          </a:bodyPr>
          <a:lstStyle/>
          <a:p>
            <a:pPr marL="513715">
              <a:lnSpc>
                <a:spcPct val="100000"/>
              </a:lnSpc>
            </a:pPr>
            <a:r>
              <a:rPr spc="780" dirty="0"/>
              <a:t>S</a:t>
            </a:r>
            <a:r>
              <a:rPr spc="480" dirty="0"/>
              <a:t>U</a:t>
            </a:r>
            <a:r>
              <a:rPr spc="265" dirty="0"/>
              <a:t>PP</a:t>
            </a:r>
            <a:r>
              <a:rPr spc="110" dirty="0"/>
              <a:t>O</a:t>
            </a:r>
            <a:r>
              <a:rPr spc="-114" dirty="0"/>
              <a:t>R</a:t>
            </a:r>
            <a:r>
              <a:rPr spc="295" dirty="0"/>
              <a:t>T</a:t>
            </a:r>
            <a:r>
              <a:rPr spc="-430" dirty="0"/>
              <a:t>E</a:t>
            </a:r>
            <a:r>
              <a:rPr spc="-220" dirty="0"/>
              <a:t>D</a:t>
            </a:r>
            <a:r>
              <a:rPr spc="735" dirty="0"/>
              <a:t> </a:t>
            </a:r>
            <a:r>
              <a:rPr spc="-430" dirty="0"/>
              <a:t>B</a:t>
            </a:r>
            <a:r>
              <a:rPr spc="-305" dirty="0"/>
              <a:t>Y</a:t>
            </a:r>
          </a:p>
        </p:txBody>
      </p:sp>
      <p:sp>
        <p:nvSpPr>
          <p:cNvPr id="12"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0" name="Slide Number Placeholder 9"/>
          <p:cNvSpPr>
            <a:spLocks noGrp="1"/>
          </p:cNvSpPr>
          <p:nvPr>
            <p:ph type="sldNum" sz="quarter" idx="7"/>
          </p:nvPr>
        </p:nvSpPr>
        <p:spPr/>
        <p:txBody>
          <a:bodyPr/>
          <a:lstStyle/>
          <a:p>
            <a:fld id="{B6F15528-21DE-4FAA-801E-634DDDAF4B2B}"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cstate="print">
            <a:alphaModFix amt="50000"/>
          </a:blip>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13" y="-669925"/>
            <a:ext cx="4013137" cy="2885765"/>
          </a:xfrm>
          <a:prstGeom prst="rect">
            <a:avLst/>
          </a:prstGeom>
        </p:spPr>
      </p:pic>
      <p:sp>
        <p:nvSpPr>
          <p:cNvPr id="20" name="object 5"/>
          <p:cNvSpPr txBox="1">
            <a:spLocks noGrp="1"/>
          </p:cNvSpPr>
          <p:nvPr>
            <p:ph type="title"/>
          </p:nvPr>
        </p:nvSpPr>
        <p:spPr>
          <a:xfrm>
            <a:off x="5937250" y="-212725"/>
            <a:ext cx="14289333" cy="1550589"/>
          </a:xfrm>
          <a:prstGeom prst="rect">
            <a:avLst/>
          </a:prstGeom>
        </p:spPr>
        <p:txBody>
          <a:bodyPr vert="horz" wrap="square" lIns="0" tIns="227493" rIns="0" bIns="0" rtlCol="0">
            <a:spAutoFit/>
          </a:bodyPr>
          <a:lstStyle/>
          <a:p>
            <a:pPr marL="12700">
              <a:lnSpc>
                <a:spcPts val="10325"/>
              </a:lnSpc>
            </a:pPr>
            <a:r>
              <a:rPr lang="en-US" sz="6600" spc="220" dirty="0">
                <a:solidFill>
                  <a:srgbClr val="CC0099"/>
                </a:solidFill>
              </a:rPr>
              <a:t> C</a:t>
            </a:r>
            <a:r>
              <a:rPr lang="en-US" sz="6600" spc="-120" dirty="0">
                <a:solidFill>
                  <a:srgbClr val="CC0099"/>
                </a:solidFill>
              </a:rPr>
              <a:t>O</a:t>
            </a:r>
            <a:r>
              <a:rPr lang="en-US" sz="6600" spc="480" dirty="0">
                <a:solidFill>
                  <a:srgbClr val="CC0099"/>
                </a:solidFill>
              </a:rPr>
              <a:t>U</a:t>
            </a:r>
            <a:r>
              <a:rPr lang="en-US" sz="6600" spc="-540" dirty="0">
                <a:solidFill>
                  <a:srgbClr val="CC0099"/>
                </a:solidFill>
              </a:rPr>
              <a:t>N</a:t>
            </a:r>
            <a:r>
              <a:rPr lang="en-US" sz="6600" spc="295" dirty="0">
                <a:solidFill>
                  <a:srgbClr val="CC0099"/>
                </a:solidFill>
              </a:rPr>
              <a:t>T</a:t>
            </a:r>
            <a:r>
              <a:rPr lang="en-US" sz="6600" spc="484" dirty="0">
                <a:solidFill>
                  <a:srgbClr val="CC0099"/>
                </a:solidFill>
              </a:rPr>
              <a:t>R</a:t>
            </a:r>
            <a:r>
              <a:rPr lang="en-US" sz="6600" spc="110" dirty="0">
                <a:solidFill>
                  <a:srgbClr val="CC0099"/>
                </a:solidFill>
              </a:rPr>
              <a:t>I</a:t>
            </a:r>
            <a:r>
              <a:rPr lang="en-US" sz="6600" spc="-430" dirty="0">
                <a:solidFill>
                  <a:srgbClr val="CC0099"/>
                </a:solidFill>
              </a:rPr>
              <a:t>E</a:t>
            </a:r>
            <a:r>
              <a:rPr lang="en-US" sz="6600" spc="229" dirty="0">
                <a:solidFill>
                  <a:srgbClr val="CC0099"/>
                </a:solidFill>
              </a:rPr>
              <a:t>S      REPRESENTED</a:t>
            </a:r>
            <a:r>
              <a:rPr lang="en-US" sz="6600" dirty="0">
                <a:solidFill>
                  <a:srgbClr val="CC0099"/>
                </a:solidFill>
              </a:rPr>
              <a:t> </a:t>
            </a:r>
          </a:p>
        </p:txBody>
      </p:sp>
      <p:sp>
        <p:nvSpPr>
          <p:cNvPr id="21" name="object 3"/>
          <p:cNvSpPr/>
          <p:nvPr/>
        </p:nvSpPr>
        <p:spPr>
          <a:xfrm>
            <a:off x="374650" y="7483475"/>
            <a:ext cx="19278600" cy="358140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22" name="object 2"/>
          <p:cNvSpPr txBox="1">
            <a:spLocks/>
          </p:cNvSpPr>
          <p:nvPr/>
        </p:nvSpPr>
        <p:spPr>
          <a:xfrm>
            <a:off x="603250" y="7635875"/>
            <a:ext cx="18745200" cy="3231654"/>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3000" kern="0" dirty="0">
                <a:solidFill>
                  <a:schemeClr val="tx1"/>
                </a:solidFill>
                <a:latin typeface="Times New Roman" panose="02020603050405020304" pitchFamily="18" charset="0"/>
                <a:cs typeface="Times New Roman" panose="02020603050405020304" pitchFamily="18" charset="0"/>
              </a:rPr>
              <a:t>Albania, Angola, Armenia, Argentina, Australia, Azerbaijan, Bangladesh, Brazil, Burundi, Cameroon, Canada, Chad, China, Costa Rica, Croatia, Cyprus, Czech Republic, Colombia, Ecuador, Egypt, Ghana, Germany, Greece, Guatemala, Hong Kong, Hungary, India, Italy, Israel, Ireland, Japan, Kazakhstan, Kenya, Kyrgyzstan, Lesotho, Luxembourg, Malawi, Malaysia, Mexico, Moldova, Monaco, Montenegro, Morocco, Mozambique, Malta, Netherlands, Nigeria, Nepal, New Zealand, North Macedonia, Norway, Paraguay, Portugal, Peru, Puerto Rico, Philippines, Qatar, Romania, Russia, Rwanda, Serbia, Singapore, Slovenia, Spain, South Africa, South Korea, Suriname, Sweden, Switzerland, Syria, Tunisia, Turkey, Uganda, Ukraine, UK, Uruguay, Venezuela, Vietnam, Virgin Islands (US), UAE, USA, Uzbekistan, Zimbabwe.</a:t>
            </a:r>
          </a:p>
        </p:txBody>
      </p:sp>
      <p:sp>
        <p:nvSpPr>
          <p:cNvPr id="7" name="Slide Number Placeholder 6"/>
          <p:cNvSpPr>
            <a:spLocks noGrp="1"/>
          </p:cNvSpPr>
          <p:nvPr>
            <p:ph type="sldNum" sz="quarter" idx="7"/>
          </p:nvPr>
        </p:nvSpPr>
        <p:spPr/>
        <p:txBody>
          <a:bodyPr/>
          <a:lstStyle/>
          <a:p>
            <a:fld id="{B6F15528-21DE-4FAA-801E-634DDDAF4B2B}" type="slidenum">
              <a:rPr lang="en-US" smtClean="0"/>
              <a:t>29</a:t>
            </a:fld>
            <a:endParaRPr lang="en-US"/>
          </a:p>
        </p:txBody>
      </p:sp>
    </p:spTree>
    <p:extLst>
      <p:ext uri="{BB962C8B-B14F-4D97-AF65-F5344CB8AC3E}">
        <p14:creationId xmlns:p14="http://schemas.microsoft.com/office/powerpoint/2010/main" val="3158591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15"/>
            <a:ext cx="13376910" cy="1128776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3" name="object 3"/>
          <p:cNvSpPr/>
          <p:nvPr/>
        </p:nvSpPr>
        <p:spPr>
          <a:xfrm>
            <a:off x="13376430" y="5715"/>
            <a:ext cx="6727825" cy="1128776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txBox="1"/>
          <p:nvPr/>
        </p:nvSpPr>
        <p:spPr>
          <a:xfrm>
            <a:off x="1207239" y="3114683"/>
            <a:ext cx="6162040" cy="1708160"/>
          </a:xfrm>
          <a:prstGeom prst="rect">
            <a:avLst/>
          </a:prstGeom>
        </p:spPr>
        <p:txBody>
          <a:bodyPr vert="horz" wrap="square" lIns="0" tIns="0" rIns="0" bIns="0" rtlCol="0">
            <a:spAutoFit/>
          </a:bodyPr>
          <a:lstStyle/>
          <a:p>
            <a:pPr marL="12700">
              <a:lnSpc>
                <a:spcPct val="100000"/>
              </a:lnSpc>
            </a:pPr>
            <a:r>
              <a:rPr sz="11100" b="1" i="1" spc="5" dirty="0">
                <a:latin typeface="Times New Roman"/>
                <a:cs typeface="Times New Roman"/>
              </a:rPr>
              <a:t>W</a:t>
            </a:r>
            <a:r>
              <a:rPr sz="11100" b="1" i="1" spc="-660" dirty="0">
                <a:latin typeface="Times New Roman"/>
                <a:cs typeface="Times New Roman"/>
              </a:rPr>
              <a:t>e</a:t>
            </a:r>
            <a:r>
              <a:rPr sz="11100" b="1" i="1" spc="-220" dirty="0">
                <a:latin typeface="Times New Roman"/>
                <a:cs typeface="Times New Roman"/>
              </a:rPr>
              <a:t>l</a:t>
            </a:r>
            <a:r>
              <a:rPr sz="11100" b="1" i="1" spc="-815" dirty="0">
                <a:latin typeface="Times New Roman"/>
                <a:cs typeface="Times New Roman"/>
              </a:rPr>
              <a:t>c</a:t>
            </a:r>
            <a:r>
              <a:rPr sz="11100" b="1" i="1" spc="-409" dirty="0">
                <a:latin typeface="Times New Roman"/>
                <a:cs typeface="Times New Roman"/>
              </a:rPr>
              <a:t>oming</a:t>
            </a:r>
            <a:endParaRPr sz="11100" dirty="0">
              <a:latin typeface="Times New Roman"/>
              <a:cs typeface="Times New Roman"/>
            </a:endParaRPr>
          </a:p>
        </p:txBody>
      </p:sp>
      <p:sp>
        <p:nvSpPr>
          <p:cNvPr id="5" name="object 5"/>
          <p:cNvSpPr txBox="1"/>
          <p:nvPr/>
        </p:nvSpPr>
        <p:spPr>
          <a:xfrm>
            <a:off x="1207239" y="4662620"/>
            <a:ext cx="11120120" cy="3500958"/>
          </a:xfrm>
          <a:prstGeom prst="rect">
            <a:avLst/>
          </a:prstGeom>
        </p:spPr>
        <p:txBody>
          <a:bodyPr vert="horz" wrap="square" lIns="0" tIns="0" rIns="0" bIns="0" rtlCol="0">
            <a:spAutoFit/>
          </a:bodyPr>
          <a:lstStyle/>
          <a:p>
            <a:pPr marL="12700">
              <a:lnSpc>
                <a:spcPts val="12280"/>
              </a:lnSpc>
            </a:pPr>
            <a:r>
              <a:rPr sz="11100" b="1" i="1" spc="-509" dirty="0">
                <a:latin typeface="Times New Roman"/>
                <a:cs typeface="Times New Roman"/>
              </a:rPr>
              <a:t>Cou</a:t>
            </a:r>
            <a:r>
              <a:rPr sz="11100" b="1" i="1" spc="-555" dirty="0">
                <a:latin typeface="Times New Roman"/>
                <a:cs typeface="Times New Roman"/>
              </a:rPr>
              <a:t>n</a:t>
            </a:r>
            <a:r>
              <a:rPr sz="11100" b="1" i="1" spc="-480" dirty="0">
                <a:latin typeface="Times New Roman"/>
                <a:cs typeface="Times New Roman"/>
              </a:rPr>
              <a:t>c</a:t>
            </a:r>
            <a:r>
              <a:rPr sz="11100" b="1" i="1" spc="-190" dirty="0">
                <a:latin typeface="Times New Roman"/>
                <a:cs typeface="Times New Roman"/>
              </a:rPr>
              <a:t>il</a:t>
            </a:r>
            <a:r>
              <a:rPr sz="11100" b="1" i="1" spc="-440" dirty="0">
                <a:latin typeface="Times New Roman"/>
                <a:cs typeface="Times New Roman"/>
              </a:rPr>
              <a:t> </a:t>
            </a:r>
            <a:r>
              <a:rPr sz="11100" b="1" i="1" spc="-480" dirty="0">
                <a:latin typeface="Times New Roman"/>
                <a:cs typeface="Times New Roman"/>
              </a:rPr>
              <a:t>M</a:t>
            </a:r>
            <a:r>
              <a:rPr sz="11100" b="1" i="1" spc="-365" dirty="0">
                <a:latin typeface="Times New Roman"/>
                <a:cs typeface="Times New Roman"/>
              </a:rPr>
              <a:t>embe</a:t>
            </a:r>
            <a:r>
              <a:rPr sz="11100" b="1" i="1" spc="-320" dirty="0">
                <a:latin typeface="Times New Roman"/>
                <a:cs typeface="Times New Roman"/>
              </a:rPr>
              <a:t>r</a:t>
            </a:r>
            <a:r>
              <a:rPr sz="11100" b="1" i="1" spc="-350" dirty="0">
                <a:latin typeface="Times New Roman"/>
                <a:cs typeface="Times New Roman"/>
              </a:rPr>
              <a:t>s</a:t>
            </a:r>
            <a:r>
              <a:rPr sz="11100" b="1" i="1" spc="-440" dirty="0">
                <a:latin typeface="Times New Roman"/>
                <a:cs typeface="Times New Roman"/>
              </a:rPr>
              <a:t> </a:t>
            </a:r>
            <a:r>
              <a:rPr sz="11100" b="1" i="1" spc="285" dirty="0">
                <a:latin typeface="Times New Roman"/>
                <a:cs typeface="Times New Roman"/>
              </a:rPr>
              <a:t>t</a:t>
            </a:r>
            <a:r>
              <a:rPr sz="11100" b="1" i="1" spc="-670" dirty="0">
                <a:latin typeface="Times New Roman"/>
                <a:cs typeface="Times New Roman"/>
              </a:rPr>
              <a:t>o</a:t>
            </a:r>
            <a:endParaRPr sz="11100" dirty="0">
              <a:latin typeface="Times New Roman"/>
              <a:cs typeface="Times New Roman"/>
            </a:endParaRPr>
          </a:p>
          <a:p>
            <a:pPr marL="96520">
              <a:lnSpc>
                <a:spcPts val="15040"/>
              </a:lnSpc>
            </a:pPr>
            <a:r>
              <a:rPr sz="13400" b="1" i="1" spc="-165" dirty="0">
                <a:latin typeface="Times New Roman"/>
                <a:cs typeface="Times New Roman"/>
              </a:rPr>
              <a:t>WICCI</a:t>
            </a:r>
            <a:r>
              <a:rPr sz="13400" b="1" i="1" spc="-530" dirty="0">
                <a:latin typeface="Times New Roman"/>
                <a:cs typeface="Times New Roman"/>
              </a:rPr>
              <a:t> </a:t>
            </a:r>
            <a:endParaRPr sz="13400" dirty="0">
              <a:latin typeface="Times New Roman"/>
              <a:cs typeface="Times New Roman"/>
            </a:endParaRPr>
          </a:p>
        </p:txBody>
      </p:sp>
      <p:sp>
        <p:nvSpPr>
          <p:cNvPr id="6" name="object 6"/>
          <p:cNvSpPr txBox="1"/>
          <p:nvPr/>
        </p:nvSpPr>
        <p:spPr>
          <a:xfrm>
            <a:off x="13681230" y="8257345"/>
            <a:ext cx="6505420" cy="2395336"/>
          </a:xfrm>
          <a:prstGeom prst="rect">
            <a:avLst/>
          </a:prstGeom>
        </p:spPr>
        <p:txBody>
          <a:bodyPr vert="horz" wrap="square" lIns="0" tIns="0" rIns="0" bIns="0" rtlCol="0">
            <a:spAutoFit/>
          </a:bodyPr>
          <a:lstStyle/>
          <a:p>
            <a:pPr marL="12700">
              <a:lnSpc>
                <a:spcPct val="100000"/>
              </a:lnSpc>
            </a:pPr>
            <a:r>
              <a:rPr sz="4800" b="1" i="1" spc="-135" dirty="0">
                <a:solidFill>
                  <a:srgbClr val="42210B"/>
                </a:solidFill>
                <a:latin typeface="Times New Roman"/>
                <a:cs typeface="Times New Roman"/>
              </a:rPr>
              <a:t>P</a:t>
            </a:r>
            <a:r>
              <a:rPr sz="4800" b="1" i="1" spc="-150" dirty="0">
                <a:solidFill>
                  <a:srgbClr val="42210B"/>
                </a:solidFill>
                <a:latin typeface="Times New Roman"/>
                <a:cs typeface="Times New Roman"/>
              </a:rPr>
              <a:t>r</a:t>
            </a:r>
            <a:r>
              <a:rPr sz="4800" b="1" i="1" spc="-185" dirty="0">
                <a:solidFill>
                  <a:srgbClr val="42210B"/>
                </a:solidFill>
                <a:latin typeface="Times New Roman"/>
                <a:cs typeface="Times New Roman"/>
              </a:rPr>
              <a:t>e</a:t>
            </a:r>
            <a:r>
              <a:rPr sz="4800" b="1" i="1" spc="-55" dirty="0">
                <a:solidFill>
                  <a:srgbClr val="42210B"/>
                </a:solidFill>
                <a:latin typeface="Times New Roman"/>
                <a:cs typeface="Times New Roman"/>
              </a:rPr>
              <a:t>siden</a:t>
            </a:r>
            <a:r>
              <a:rPr sz="4800" b="1" i="1" spc="5" dirty="0">
                <a:solidFill>
                  <a:srgbClr val="42210B"/>
                </a:solidFill>
                <a:latin typeface="Times New Roman"/>
                <a:cs typeface="Times New Roman"/>
              </a:rPr>
              <a:t>t</a:t>
            </a:r>
            <a:r>
              <a:rPr sz="4800" b="1" i="1" spc="-70" dirty="0">
                <a:solidFill>
                  <a:srgbClr val="42210B"/>
                </a:solidFill>
                <a:latin typeface="Times New Roman"/>
                <a:cs typeface="Times New Roman"/>
              </a:rPr>
              <a:t>,</a:t>
            </a:r>
            <a:r>
              <a:rPr lang="en-US" sz="4800" b="1" i="1" spc="-70" dirty="0">
                <a:solidFill>
                  <a:srgbClr val="42210B"/>
                </a:solidFill>
                <a:latin typeface="Times New Roman"/>
                <a:cs typeface="Times New Roman"/>
              </a:rPr>
              <a:t> </a:t>
            </a:r>
            <a:r>
              <a:rPr sz="4800" b="1" i="1" spc="-130" dirty="0">
                <a:solidFill>
                  <a:srgbClr val="42210B"/>
                </a:solidFill>
                <a:latin typeface="Times New Roman"/>
                <a:cs typeface="Times New Roman"/>
              </a:rPr>
              <a:t>Vi</a:t>
            </a:r>
            <a:r>
              <a:rPr sz="4800" b="1" i="1" spc="-175" dirty="0">
                <a:solidFill>
                  <a:srgbClr val="42210B"/>
                </a:solidFill>
                <a:latin typeface="Times New Roman"/>
                <a:cs typeface="Times New Roman"/>
              </a:rPr>
              <a:t>c</a:t>
            </a:r>
            <a:r>
              <a:rPr sz="4800" b="1" i="1" spc="-150" dirty="0">
                <a:solidFill>
                  <a:srgbClr val="42210B"/>
                </a:solidFill>
                <a:latin typeface="Times New Roman"/>
                <a:cs typeface="Times New Roman"/>
              </a:rPr>
              <a:t>e</a:t>
            </a:r>
            <a:r>
              <a:rPr sz="4800" b="1" i="1" spc="-120" dirty="0">
                <a:solidFill>
                  <a:srgbClr val="42210B"/>
                </a:solidFill>
                <a:latin typeface="Times New Roman"/>
                <a:cs typeface="Times New Roman"/>
              </a:rPr>
              <a:t> </a:t>
            </a:r>
            <a:r>
              <a:rPr sz="4800" b="1" i="1" spc="-135" dirty="0">
                <a:solidFill>
                  <a:srgbClr val="42210B"/>
                </a:solidFill>
                <a:latin typeface="Times New Roman"/>
                <a:cs typeface="Times New Roman"/>
              </a:rPr>
              <a:t>P</a:t>
            </a:r>
            <a:r>
              <a:rPr sz="4800" b="1" i="1" spc="-150" dirty="0">
                <a:solidFill>
                  <a:srgbClr val="42210B"/>
                </a:solidFill>
                <a:latin typeface="Times New Roman"/>
                <a:cs typeface="Times New Roman"/>
              </a:rPr>
              <a:t>r</a:t>
            </a:r>
            <a:r>
              <a:rPr sz="4800" b="1" i="1" spc="-185" dirty="0">
                <a:solidFill>
                  <a:srgbClr val="42210B"/>
                </a:solidFill>
                <a:latin typeface="Times New Roman"/>
                <a:cs typeface="Times New Roman"/>
              </a:rPr>
              <a:t>e</a:t>
            </a:r>
            <a:r>
              <a:rPr sz="4800" b="1" i="1" spc="-50" dirty="0">
                <a:solidFill>
                  <a:srgbClr val="42210B"/>
                </a:solidFill>
                <a:latin typeface="Times New Roman"/>
                <a:cs typeface="Times New Roman"/>
              </a:rPr>
              <a:t>sident</a:t>
            </a:r>
            <a:endParaRPr sz="4800" dirty="0">
              <a:latin typeface="Times New Roman"/>
              <a:cs typeface="Times New Roman"/>
            </a:endParaRPr>
          </a:p>
          <a:p>
            <a:pPr marL="12700" marR="5080">
              <a:lnSpc>
                <a:spcPct val="116599"/>
              </a:lnSpc>
            </a:pPr>
            <a:r>
              <a:rPr sz="4800" b="1" i="1" spc="-80" dirty="0">
                <a:solidFill>
                  <a:srgbClr val="42210B"/>
                </a:solidFill>
                <a:latin typeface="Times New Roman"/>
                <a:cs typeface="Times New Roman"/>
              </a:rPr>
              <a:t>and</a:t>
            </a:r>
            <a:r>
              <a:rPr sz="4800" b="1" i="1" spc="-120" dirty="0">
                <a:solidFill>
                  <a:srgbClr val="42210B"/>
                </a:solidFill>
                <a:latin typeface="Times New Roman"/>
                <a:cs typeface="Times New Roman"/>
              </a:rPr>
              <a:t> </a:t>
            </a:r>
            <a:r>
              <a:rPr sz="4800" b="1" i="1" dirty="0">
                <a:solidFill>
                  <a:srgbClr val="42210B"/>
                </a:solidFill>
                <a:latin typeface="Times New Roman"/>
                <a:cs typeface="Times New Roman"/>
              </a:rPr>
              <a:t>20</a:t>
            </a:r>
            <a:r>
              <a:rPr lang="en-US" sz="4800" b="1" i="1" dirty="0">
                <a:solidFill>
                  <a:srgbClr val="42210B"/>
                </a:solidFill>
                <a:latin typeface="Times New Roman"/>
                <a:cs typeface="Times New Roman"/>
              </a:rPr>
              <a:t>+</a:t>
            </a:r>
            <a:r>
              <a:rPr sz="4800" b="1" i="1" spc="-120" dirty="0">
                <a:solidFill>
                  <a:srgbClr val="42210B"/>
                </a:solidFill>
                <a:latin typeface="Times New Roman"/>
                <a:cs typeface="Times New Roman"/>
              </a:rPr>
              <a:t> </a:t>
            </a:r>
            <a:r>
              <a:rPr sz="4800" b="1" i="1" spc="-135" dirty="0">
                <a:solidFill>
                  <a:srgbClr val="42210B"/>
                </a:solidFill>
                <a:latin typeface="Times New Roman"/>
                <a:cs typeface="Times New Roman"/>
              </a:rPr>
              <a:t>N</a:t>
            </a:r>
            <a:r>
              <a:rPr sz="4800" b="1" i="1" spc="-65" dirty="0">
                <a:solidFill>
                  <a:srgbClr val="42210B"/>
                </a:solidFill>
                <a:latin typeface="Times New Roman"/>
                <a:cs typeface="Times New Roman"/>
              </a:rPr>
              <a:t>omina</a:t>
            </a:r>
            <a:r>
              <a:rPr sz="4800" b="1" i="1" spc="-70" dirty="0">
                <a:solidFill>
                  <a:srgbClr val="42210B"/>
                </a:solidFill>
                <a:latin typeface="Times New Roman"/>
                <a:cs typeface="Times New Roman"/>
              </a:rPr>
              <a:t>t</a:t>
            </a:r>
            <a:r>
              <a:rPr sz="4800" b="1" i="1" spc="-105" dirty="0">
                <a:solidFill>
                  <a:srgbClr val="42210B"/>
                </a:solidFill>
                <a:latin typeface="Times New Roman"/>
                <a:cs typeface="Times New Roman"/>
              </a:rPr>
              <a:t>ed</a:t>
            </a:r>
            <a:r>
              <a:rPr lang="en-US" sz="4800" b="1" i="1" spc="-105" dirty="0">
                <a:solidFill>
                  <a:srgbClr val="42210B"/>
                </a:solidFill>
                <a:latin typeface="Times New Roman"/>
                <a:cs typeface="Times New Roman"/>
              </a:rPr>
              <a:t> Council</a:t>
            </a:r>
            <a:r>
              <a:rPr sz="4800" b="1" i="1" spc="-55" dirty="0">
                <a:solidFill>
                  <a:srgbClr val="42210B"/>
                </a:solidFill>
                <a:latin typeface="Times New Roman"/>
                <a:cs typeface="Times New Roman"/>
              </a:rPr>
              <a:t> </a:t>
            </a:r>
            <a:r>
              <a:rPr sz="4800" b="1" i="1" spc="-110" dirty="0">
                <a:solidFill>
                  <a:srgbClr val="42210B"/>
                </a:solidFill>
                <a:latin typeface="Times New Roman"/>
                <a:cs typeface="Times New Roman"/>
              </a:rPr>
              <a:t>M</a:t>
            </a:r>
            <a:r>
              <a:rPr sz="4800" b="1" i="1" spc="-100" dirty="0">
                <a:solidFill>
                  <a:srgbClr val="42210B"/>
                </a:solidFill>
                <a:latin typeface="Times New Roman"/>
                <a:cs typeface="Times New Roman"/>
              </a:rPr>
              <a:t>embe</a:t>
            </a:r>
            <a:r>
              <a:rPr sz="4800" b="1" i="1" spc="-95" dirty="0">
                <a:solidFill>
                  <a:srgbClr val="42210B"/>
                </a:solidFill>
                <a:latin typeface="Times New Roman"/>
                <a:cs typeface="Times New Roman"/>
              </a:rPr>
              <a:t>rs</a:t>
            </a:r>
            <a:endParaRPr sz="4400" dirty="0">
              <a:latin typeface="Times New Roman"/>
              <a:cs typeface="Times New Roman"/>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13" y="-888690"/>
            <a:ext cx="5284763" cy="3800165"/>
          </a:xfrm>
          <a:prstGeom prst="rect">
            <a:avLst/>
          </a:prstGeom>
        </p:spPr>
      </p:pic>
      <p:sp>
        <p:nvSpPr>
          <p:cNvPr id="10" name="Slide Number Placeholder 9"/>
          <p:cNvSpPr>
            <a:spLocks noGrp="1"/>
          </p:cNvSpPr>
          <p:nvPr>
            <p:ph type="sldNum" sz="quarter" idx="7"/>
          </p:nvPr>
        </p:nvSpPr>
        <p:spPr/>
        <p:txBody>
          <a:bodyPr/>
          <a:lstStyle/>
          <a:p>
            <a:fld id="{B6F15528-21DE-4FAA-801E-634DDDAF4B2B}"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18111" y="6778473"/>
            <a:ext cx="4803140" cy="203835"/>
          </a:xfrm>
          <a:prstGeom prst="rect">
            <a:avLst/>
          </a:prstGeom>
        </p:spPr>
        <p:txBody>
          <a:bodyPr vert="horz" wrap="square" lIns="0" tIns="0" rIns="0" bIns="0" rtlCol="0">
            <a:spAutoFit/>
          </a:bodyPr>
          <a:lstStyle/>
          <a:p>
            <a:pPr marL="12700">
              <a:lnSpc>
                <a:spcPct val="100000"/>
              </a:lnSpc>
            </a:pPr>
            <a:r>
              <a:rPr sz="1400" spc="10" dirty="0">
                <a:solidFill>
                  <a:srgbClr val="DD8EA8"/>
                </a:solidFill>
                <a:latin typeface="Arial"/>
                <a:cs typeface="Arial"/>
              </a:rPr>
              <a:t>W</a:t>
            </a:r>
            <a:r>
              <a:rPr sz="1400" spc="40" dirty="0">
                <a:solidFill>
                  <a:srgbClr val="DD8EA8"/>
                </a:solidFill>
                <a:latin typeface="Arial"/>
                <a:cs typeface="Arial"/>
              </a:rPr>
              <a:t>O</a:t>
            </a:r>
            <a:r>
              <a:rPr sz="1400" spc="-85" dirty="0">
                <a:solidFill>
                  <a:srgbClr val="DD8EA8"/>
                </a:solidFill>
                <a:latin typeface="Arial"/>
                <a:cs typeface="Arial"/>
              </a:rPr>
              <a:t>ME</a:t>
            </a:r>
            <a:r>
              <a:rPr sz="1400" spc="-165" dirty="0">
                <a:solidFill>
                  <a:srgbClr val="DD8EA8"/>
                </a:solidFill>
                <a:latin typeface="Arial"/>
                <a:cs typeface="Arial"/>
              </a:rPr>
              <a:t>N</a:t>
            </a:r>
            <a:r>
              <a:rPr sz="1400" spc="25" dirty="0">
                <a:solidFill>
                  <a:srgbClr val="DD8EA8"/>
                </a:solidFill>
                <a:latin typeface="Arial"/>
                <a:cs typeface="Arial"/>
              </a:rPr>
              <a:t>'</a:t>
            </a:r>
            <a:r>
              <a:rPr sz="1400" spc="-200" dirty="0">
                <a:solidFill>
                  <a:srgbClr val="DD8EA8"/>
                </a:solidFill>
                <a:latin typeface="Arial"/>
                <a:cs typeface="Arial"/>
              </a:rPr>
              <a:t>S</a:t>
            </a:r>
            <a:r>
              <a:rPr sz="1400" spc="-10" dirty="0">
                <a:solidFill>
                  <a:srgbClr val="DD8EA8"/>
                </a:solidFill>
                <a:latin typeface="Arial"/>
                <a:cs typeface="Arial"/>
              </a:rPr>
              <a:t> </a:t>
            </a:r>
            <a:r>
              <a:rPr sz="1400" spc="80" dirty="0">
                <a:solidFill>
                  <a:srgbClr val="DD8EA8"/>
                </a:solidFill>
                <a:latin typeface="Arial"/>
                <a:cs typeface="Arial"/>
              </a:rPr>
              <a:t>I</a:t>
            </a:r>
            <a:r>
              <a:rPr sz="1400" spc="-95" dirty="0">
                <a:solidFill>
                  <a:srgbClr val="DD8EA8"/>
                </a:solidFill>
                <a:latin typeface="Arial"/>
                <a:cs typeface="Arial"/>
              </a:rPr>
              <a:t>N</a:t>
            </a:r>
            <a:r>
              <a:rPr sz="1400" spc="-160" dirty="0">
                <a:solidFill>
                  <a:srgbClr val="DD8EA8"/>
                </a:solidFill>
                <a:latin typeface="Arial"/>
                <a:cs typeface="Arial"/>
              </a:rPr>
              <a:t>D</a:t>
            </a:r>
            <a:r>
              <a:rPr sz="1400" spc="80" dirty="0">
                <a:solidFill>
                  <a:srgbClr val="DD8EA8"/>
                </a:solidFill>
                <a:latin typeface="Arial"/>
                <a:cs typeface="Arial"/>
              </a:rPr>
              <a:t>I</a:t>
            </a:r>
            <a:r>
              <a:rPr sz="1400" spc="-110" dirty="0">
                <a:solidFill>
                  <a:srgbClr val="DD8EA8"/>
                </a:solidFill>
                <a:latin typeface="Arial"/>
                <a:cs typeface="Arial"/>
              </a:rPr>
              <a:t>AN</a:t>
            </a:r>
            <a:r>
              <a:rPr sz="1400" spc="-50" dirty="0">
                <a:solidFill>
                  <a:srgbClr val="DD8EA8"/>
                </a:solidFill>
                <a:latin typeface="Arial"/>
                <a:cs typeface="Arial"/>
              </a:rPr>
              <a:t> </a:t>
            </a:r>
            <a:r>
              <a:rPr sz="1400" spc="-110" dirty="0">
                <a:solidFill>
                  <a:srgbClr val="DD8EA8"/>
                </a:solidFill>
                <a:latin typeface="Arial"/>
                <a:cs typeface="Arial"/>
              </a:rPr>
              <a:t>CHAMBER</a:t>
            </a:r>
            <a:r>
              <a:rPr sz="1400" spc="75" dirty="0">
                <a:solidFill>
                  <a:srgbClr val="DD8EA8"/>
                </a:solidFill>
                <a:latin typeface="Arial"/>
                <a:cs typeface="Arial"/>
              </a:rPr>
              <a:t> </a:t>
            </a:r>
            <a:r>
              <a:rPr sz="1400" spc="-35" dirty="0">
                <a:solidFill>
                  <a:srgbClr val="DD8EA8"/>
                </a:solidFill>
                <a:latin typeface="Arial"/>
                <a:cs typeface="Arial"/>
              </a:rPr>
              <a:t>O</a:t>
            </a:r>
            <a:r>
              <a:rPr sz="1400" spc="-60" dirty="0">
                <a:solidFill>
                  <a:srgbClr val="DD8EA8"/>
                </a:solidFill>
                <a:latin typeface="Arial"/>
                <a:cs typeface="Arial"/>
              </a:rPr>
              <a:t>F</a:t>
            </a:r>
            <a:r>
              <a:rPr sz="1400" spc="-130" dirty="0">
                <a:solidFill>
                  <a:srgbClr val="DD8EA8"/>
                </a:solidFill>
                <a:latin typeface="Arial"/>
                <a:cs typeface="Arial"/>
              </a:rPr>
              <a:t> </a:t>
            </a:r>
            <a:r>
              <a:rPr sz="1400" spc="-65" dirty="0">
                <a:solidFill>
                  <a:srgbClr val="DD8EA8"/>
                </a:solidFill>
                <a:latin typeface="Arial"/>
                <a:cs typeface="Arial"/>
              </a:rPr>
              <a:t>C</a:t>
            </a:r>
            <a:r>
              <a:rPr sz="1400" spc="-90" dirty="0">
                <a:solidFill>
                  <a:srgbClr val="DD8EA8"/>
                </a:solidFill>
                <a:latin typeface="Arial"/>
                <a:cs typeface="Arial"/>
              </a:rPr>
              <a:t>O</a:t>
            </a:r>
            <a:r>
              <a:rPr sz="1400" spc="-114" dirty="0">
                <a:solidFill>
                  <a:srgbClr val="DD8EA8"/>
                </a:solidFill>
                <a:latin typeface="Arial"/>
                <a:cs typeface="Arial"/>
              </a:rPr>
              <a:t>MMERCE</a:t>
            </a:r>
            <a:r>
              <a:rPr sz="1400" spc="-5" dirty="0">
                <a:solidFill>
                  <a:srgbClr val="DD8EA8"/>
                </a:solidFill>
                <a:latin typeface="Arial"/>
                <a:cs typeface="Arial"/>
              </a:rPr>
              <a:t> </a:t>
            </a:r>
            <a:r>
              <a:rPr sz="1400" spc="-55" dirty="0">
                <a:solidFill>
                  <a:srgbClr val="DD8EA8"/>
                </a:solidFill>
                <a:latin typeface="Arial"/>
                <a:cs typeface="Arial"/>
              </a:rPr>
              <a:t>A</a:t>
            </a:r>
            <a:r>
              <a:rPr sz="1400" spc="-65" dirty="0">
                <a:solidFill>
                  <a:srgbClr val="DD8EA8"/>
                </a:solidFill>
                <a:latin typeface="Arial"/>
                <a:cs typeface="Arial"/>
              </a:rPr>
              <a:t>N</a:t>
            </a:r>
            <a:r>
              <a:rPr sz="1400" spc="-650" dirty="0">
                <a:solidFill>
                  <a:srgbClr val="DD8EA8"/>
                </a:solidFill>
                <a:latin typeface="Arial"/>
                <a:cs typeface="Arial"/>
              </a:rPr>
              <a:t>D</a:t>
            </a:r>
            <a:r>
              <a:rPr sz="1400" spc="-735" dirty="0">
                <a:solidFill>
                  <a:srgbClr val="DD8EA8"/>
                </a:solidFill>
                <a:latin typeface="Arial"/>
                <a:cs typeface="Arial"/>
              </a:rPr>
              <a:t>I</a:t>
            </a:r>
            <a:r>
              <a:rPr sz="1400" spc="-190" dirty="0">
                <a:solidFill>
                  <a:srgbClr val="DD8EA8"/>
                </a:solidFill>
                <a:latin typeface="Arial"/>
                <a:cs typeface="Arial"/>
              </a:rPr>
              <a:t>N</a:t>
            </a:r>
            <a:r>
              <a:rPr sz="1400" spc="-135" dirty="0">
                <a:solidFill>
                  <a:srgbClr val="DD8EA8"/>
                </a:solidFill>
                <a:latin typeface="Arial"/>
                <a:cs typeface="Arial"/>
              </a:rPr>
              <a:t>DUSTRY</a:t>
            </a:r>
            <a:endParaRPr sz="1400" dirty="0">
              <a:latin typeface="Arial"/>
              <a:cs typeface="Arial"/>
            </a:endParaRPr>
          </a:p>
        </p:txBody>
      </p:sp>
      <p:sp>
        <p:nvSpPr>
          <p:cNvPr id="3" name="Slide Number Placeholder 2"/>
          <p:cNvSpPr>
            <a:spLocks noGrp="1"/>
          </p:cNvSpPr>
          <p:nvPr>
            <p:ph type="sldNum" sz="quarter" idx="7"/>
          </p:nvPr>
        </p:nvSpPr>
        <p:spPr/>
        <p:txBody>
          <a:bodyPr/>
          <a:lstStyle/>
          <a:p>
            <a:fld id="{B6F15528-21DE-4FAA-801E-634DDDAF4B2B}" type="slidenum">
              <a:rPr lang="en-US" smtClean="0"/>
              <a:t>30</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607695"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348357" y="538360"/>
            <a:ext cx="18364200" cy="3036173"/>
          </a:xfrm>
          <a:prstGeom prst="rect">
            <a:avLst/>
          </a:prstGeom>
        </p:spPr>
        <p:txBody>
          <a:bodyPr vert="horz" wrap="square" lIns="0" tIns="1101810" rIns="0" bIns="0" rtlCol="0">
            <a:spAutoFit/>
          </a:bodyPr>
          <a:lstStyle/>
          <a:p>
            <a:pPr marL="307340">
              <a:lnSpc>
                <a:spcPts val="8150"/>
              </a:lnSpc>
            </a:pPr>
            <a:r>
              <a:rPr lang="en-US" sz="6600" spc="-135" dirty="0"/>
              <a:t>Adv. MEENAKSHI YADAV</a:t>
            </a:r>
            <a:endParaRPr sz="6600" dirty="0"/>
          </a:p>
          <a:p>
            <a:pPr marL="304800">
              <a:lnSpc>
                <a:spcPts val="3410"/>
              </a:lnSpc>
            </a:pPr>
            <a:r>
              <a:rPr sz="3600" b="0" spc="114" dirty="0">
                <a:latin typeface="Myriad Pro"/>
                <a:cs typeface="Myriad Pro"/>
              </a:rPr>
              <a:t>PRESIDEN</a:t>
            </a:r>
            <a:r>
              <a:rPr sz="3600" b="0" spc="-60" dirty="0">
                <a:latin typeface="Myriad Pro"/>
                <a:cs typeface="Myriad Pro"/>
              </a:rPr>
              <a:t>T</a:t>
            </a:r>
            <a:r>
              <a:rPr sz="3600" b="0" dirty="0">
                <a:latin typeface="Myriad Pro"/>
                <a:cs typeface="Myriad Pro"/>
              </a:rPr>
              <a:t>,</a:t>
            </a:r>
            <a:r>
              <a:rPr lang="en-US" sz="3600" b="0" spc="114" dirty="0">
                <a:latin typeface="Myriad Pro"/>
                <a:cs typeface="Myriad Pro"/>
              </a:rPr>
              <a:t> </a:t>
            </a:r>
            <a:r>
              <a:rPr sz="3600" b="0" spc="240" dirty="0">
                <a:latin typeface="Myriad Pro"/>
                <a:cs typeface="Myriad Pro"/>
              </a:rPr>
              <a:t> </a:t>
            </a:r>
            <a:br>
              <a:rPr lang="en-US" sz="3600" b="0" spc="240" dirty="0">
                <a:latin typeface="Myriad Pro"/>
                <a:cs typeface="Myriad Pro"/>
              </a:rPr>
            </a:br>
            <a:r>
              <a:rPr lang="en-IN" sz="40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3600" spc="55" dirty="0">
                <a:latin typeface="Myriad Pro"/>
                <a:cs typeface="Myriad Pro"/>
              </a:rPr>
              <a:t>Council </a:t>
            </a:r>
            <a:r>
              <a:rPr lang="en-US" sz="3600" b="0" spc="55" dirty="0">
                <a:latin typeface="Myriad Pro"/>
                <a:cs typeface="Myriad Pro"/>
              </a:rPr>
              <a:t>OF </a:t>
            </a:r>
            <a:r>
              <a:rPr lang="en-US" sz="3600" b="0" spc="114" dirty="0">
                <a:latin typeface="Myriad Pro"/>
                <a:cs typeface="Myriad Pro"/>
              </a:rPr>
              <a:t>WICCI</a:t>
            </a:r>
            <a:endParaRPr sz="3600" dirty="0">
              <a:latin typeface="Myriad Pro"/>
              <a:cs typeface="Myriad Pro"/>
            </a:endParaRPr>
          </a:p>
        </p:txBody>
      </p:sp>
      <p:sp>
        <p:nvSpPr>
          <p:cNvPr id="6" name="object 6"/>
          <p:cNvSpPr txBox="1"/>
          <p:nvPr/>
        </p:nvSpPr>
        <p:spPr>
          <a:xfrm>
            <a:off x="774845" y="4130675"/>
            <a:ext cx="11410805" cy="8291052"/>
          </a:xfrm>
          <a:prstGeom prst="rect">
            <a:avLst/>
          </a:prstGeom>
        </p:spPr>
        <p:txBody>
          <a:bodyPr vert="horz" wrap="square" lIns="0" tIns="0" rIns="0" bIns="0" rtlCol="0">
            <a:spAutoFit/>
          </a:bodyPr>
          <a:lstStyle/>
          <a:p>
            <a:pPr marL="0" marR="0" algn="just">
              <a:lnSpc>
                <a:spcPct val="107000"/>
              </a:lnSpc>
              <a:spcBef>
                <a:spcPts val="0"/>
              </a:spcBef>
              <a:spcAft>
                <a:spcPts val="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Legal advisor, Advocate and social worker, providing legal services related to Matrimonial Disputes/Cases, Sexual harassment of women at workplace (Prevention, Prohibition &amp; Redressal) Act, 2013,Industrial/Labour Laws, Civil and Criminal related issues</a:t>
            </a:r>
            <a:r>
              <a:rPr lang="en-IN" sz="3600" dirty="0">
                <a:latin typeface="Times New Roman" panose="02020603050405020304" pitchFamily="18" charset="0"/>
                <a:ea typeface="Calibri" panose="020F0502020204030204" pitchFamily="34" charset="0"/>
                <a:cs typeface="Times New Roman" panose="02020603050405020304" pitchFamily="18" charset="0"/>
              </a:rPr>
              <a:t> and fighting against Domestic Abuse matters at the pan India level.</a:t>
            </a:r>
            <a:endParaRPr lang="en-IN"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IN" sz="3600" dirty="0">
                <a:latin typeface="Times New Roman" panose="02020603050405020304" pitchFamily="18" charset="0"/>
                <a:ea typeface="Calibri" panose="020F0502020204030204" pitchFamily="34" charset="0"/>
                <a:cs typeface="Times New Roman" panose="02020603050405020304" pitchFamily="18" charset="0"/>
              </a:rPr>
              <a:t>Philanthropist &amp; founder of </a:t>
            </a:r>
            <a:r>
              <a:rPr lang="en-IN" sz="3600" b="1" dirty="0">
                <a:effectLst/>
                <a:latin typeface="Times New Roman" panose="02020603050405020304" pitchFamily="18" charset="0"/>
                <a:ea typeface="Calibri" panose="020F0502020204030204" pitchFamily="34" charset="0"/>
                <a:cs typeface="Times New Roman" panose="02020603050405020304" pitchFamily="18" charset="0"/>
              </a:rPr>
              <a:t>NGO ‘</a:t>
            </a:r>
            <a:r>
              <a:rPr lang="en-IN" sz="3600" b="1" dirty="0" err="1">
                <a:effectLst/>
                <a:latin typeface="Times New Roman" panose="02020603050405020304" pitchFamily="18" charset="0"/>
                <a:ea typeface="Calibri" panose="020F0502020204030204" pitchFamily="34" charset="0"/>
                <a:cs typeface="Times New Roman" panose="02020603050405020304" pitchFamily="18" charset="0"/>
              </a:rPr>
              <a:t>Yashashish</a:t>
            </a:r>
            <a:r>
              <a:rPr lang="en-IN" sz="3600" b="1" dirty="0">
                <a:effectLst/>
                <a:latin typeface="Times New Roman" panose="02020603050405020304" pitchFamily="18" charset="0"/>
                <a:ea typeface="Calibri" panose="020F0502020204030204" pitchFamily="34" charset="0"/>
                <a:cs typeface="Times New Roman" panose="02020603050405020304" pitchFamily="18" charset="0"/>
              </a:rPr>
              <a:t> Foundation’, </a:t>
            </a: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charitable Trust working for Educating, Enlightening and Empowering. Guest faculty at CDTI (Central Detective Training Institute) Jaipur under BPRD Ministry of Home Affairs. And external member if IC in 55+ organizations. </a:t>
            </a:r>
          </a:p>
          <a:p>
            <a:pPr marL="0" marR="0" algn="just">
              <a:lnSpc>
                <a:spcPct val="107000"/>
              </a:lnSpc>
              <a:spcBef>
                <a:spcPts val="0"/>
              </a:spcBef>
              <a:spcAft>
                <a:spcPts val="0"/>
              </a:spcAft>
            </a:pP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Email –</a:t>
            </a:r>
            <a:r>
              <a:rPr lang="en-IN" sz="3600" dirty="0">
                <a:latin typeface="Times New Roman" panose="02020603050405020304" pitchFamily="18" charset="0"/>
                <a:ea typeface="Calibri" panose="020F0502020204030204" pitchFamily="34" charset="0"/>
                <a:cs typeface="Times New Roman" panose="02020603050405020304" pitchFamily="18" charset="0"/>
              </a:rPr>
              <a:t> meenakshi1yadav@gmail.com</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3600" b="1" spc="25" dirty="0">
              <a:latin typeface="Garamond"/>
              <a:cs typeface="Garamond"/>
            </a:endParaRP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9" name="Slide Number Placeholder 8"/>
          <p:cNvSpPr>
            <a:spLocks noGrp="1"/>
          </p:cNvSpPr>
          <p:nvPr>
            <p:ph type="sldNum" sz="quarter" idx="7"/>
          </p:nvPr>
        </p:nvSpPr>
        <p:spPr/>
        <p:txBody>
          <a:bodyPr/>
          <a:lstStyle/>
          <a:p>
            <a:fld id="{B6F15528-21DE-4FAA-801E-634DDDAF4B2B}" type="slidenum">
              <a:rPr lang="en-US" smtClean="0"/>
              <a:t>4</a:t>
            </a:fld>
            <a:endParaRPr lang="en-US"/>
          </a:p>
        </p:txBody>
      </p:sp>
      <p:pic>
        <p:nvPicPr>
          <p:cNvPr id="3" name="Picture 2">
            <a:extLst>
              <a:ext uri="{FF2B5EF4-FFF2-40B4-BE49-F238E27FC236}">
                <a16:creationId xmlns:a16="http://schemas.microsoft.com/office/drawing/2014/main" id="{A4A86C7D-2563-DBDF-7D96-C04F0F520B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10653" y="4724070"/>
            <a:ext cx="4486784" cy="61866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236228"/>
          </a:xfrm>
          <a:prstGeom prst="rect">
            <a:avLst/>
          </a:prstGeom>
        </p:spPr>
        <p:txBody>
          <a:bodyPr vert="horz" wrap="square" lIns="0" tIns="1101810" rIns="0" bIns="0" rtlCol="0">
            <a:spAutoFit/>
          </a:bodyPr>
          <a:lstStyle/>
          <a:p>
            <a:pPr marL="307340"/>
            <a:r>
              <a:rPr lang="en-US" sz="6600" spc="-135" dirty="0"/>
              <a:t>Adv. SHAILAZA KOTOCH</a:t>
            </a:r>
            <a:br>
              <a:rPr lang="en-US" sz="2950" b="0" spc="114" dirty="0">
                <a:latin typeface="Myriad Pro"/>
                <a:cs typeface="Myriad Pro"/>
              </a:rPr>
            </a:br>
            <a:r>
              <a:rPr lang="en-US" sz="2950" b="0" spc="114" dirty="0">
                <a:latin typeface="Myriad Pro"/>
                <a:cs typeface="Myriad Pro"/>
              </a:rPr>
              <a:t>Vice-President</a:t>
            </a:r>
            <a:r>
              <a:rPr lang="en-US" sz="3600" b="0" dirty="0">
                <a:latin typeface="Myriad Pro"/>
                <a:cs typeface="Myriad Pro"/>
              </a:rPr>
              <a:t>,</a:t>
            </a:r>
            <a:r>
              <a:rPr lang="en-US" sz="3600" b="0" spc="114" dirty="0">
                <a:latin typeface="Myriad Pro"/>
                <a:cs typeface="Myriad Pro"/>
              </a:rPr>
              <a:t> </a:t>
            </a:r>
            <a:r>
              <a:rPr lang="en-US" sz="3600" b="0" spc="240" dirty="0">
                <a:latin typeface="Myriad Pro"/>
                <a:cs typeface="Myriad Pro"/>
              </a:rPr>
              <a:t> </a:t>
            </a:r>
            <a:br>
              <a:rPr lang="en-US" sz="3600" b="0" spc="240" dirty="0">
                <a:latin typeface="Myriad Pro"/>
                <a:cs typeface="Myriad Pro"/>
              </a:rPr>
            </a:br>
            <a:r>
              <a:rPr lang="en-US" sz="36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3600" spc="55" dirty="0">
                <a:latin typeface="Myriad Pro"/>
                <a:cs typeface="Myriad Pro"/>
              </a:rPr>
              <a:t>Council </a:t>
            </a:r>
            <a:r>
              <a:rPr lang="en-US" sz="3600" b="0" spc="55" dirty="0">
                <a:latin typeface="Myriad Pro"/>
                <a:cs typeface="Myriad Pro"/>
              </a:rPr>
              <a:t>OF </a:t>
            </a:r>
            <a:r>
              <a:rPr lang="en-US" sz="3600" b="0" spc="114" dirty="0">
                <a:latin typeface="Myriad Pro"/>
                <a:cs typeface="Myriad Pro"/>
              </a:rPr>
              <a:t>WICCI</a:t>
            </a:r>
            <a:endParaRPr sz="2950" dirty="0">
              <a:latin typeface="Myriad Pro"/>
              <a:cs typeface="Myriad Pro"/>
            </a:endParaRPr>
          </a:p>
        </p:txBody>
      </p:sp>
      <p:sp>
        <p:nvSpPr>
          <p:cNvPr id="6" name="object 6"/>
          <p:cNvSpPr txBox="1"/>
          <p:nvPr/>
        </p:nvSpPr>
        <p:spPr>
          <a:xfrm>
            <a:off x="908050" y="4384432"/>
            <a:ext cx="11665078" cy="4308872"/>
          </a:xfrm>
          <a:prstGeom prst="rect">
            <a:avLst/>
          </a:prstGeom>
        </p:spPr>
        <p:txBody>
          <a:bodyPr vert="horz" wrap="square" lIns="0" tIns="0" rIns="0" bIns="0" rtlCol="0">
            <a:spAutoFit/>
          </a:bodyPr>
          <a:lstStyle/>
          <a:p>
            <a:pPr marL="12700" algn="just">
              <a:lnSpc>
                <a:spcPct val="100000"/>
              </a:lnSpc>
            </a:pPr>
            <a:r>
              <a:rPr lang="en-IN" sz="4000" dirty="0">
                <a:effectLst/>
                <a:latin typeface="Times New Roman" panose="02020603050405020304" pitchFamily="18" charset="0"/>
                <a:ea typeface="Calibri" panose="020F0502020204030204" pitchFamily="34" charset="0"/>
              </a:rPr>
              <a:t> </a:t>
            </a:r>
            <a:r>
              <a:rPr lang="en-IN" sz="4000" dirty="0">
                <a:latin typeface="Times New Roman" panose="02020603050405020304" pitchFamily="18" charset="0"/>
                <a:ea typeface="Calibri" panose="020F0502020204030204" pitchFamily="34" charset="0"/>
              </a:rPr>
              <a:t>P</a:t>
            </a:r>
            <a:r>
              <a:rPr lang="en-IN" sz="4000" dirty="0">
                <a:effectLst/>
                <a:latin typeface="Times New Roman" panose="02020603050405020304" pitchFamily="18" charset="0"/>
                <a:ea typeface="Calibri" panose="020F0502020204030204" pitchFamily="34" charset="0"/>
              </a:rPr>
              <a:t>ractised at the Supreme Court for 3 years and deals with matrimonial cases, she assisted in a high-profile case of Laxman </a:t>
            </a:r>
            <a:r>
              <a:rPr lang="en-IN" sz="4000" dirty="0" err="1">
                <a:effectLst/>
                <a:latin typeface="Times New Roman" panose="02020603050405020304" pitchFamily="18" charset="0"/>
                <a:ea typeface="Calibri" panose="020F0502020204030204" pitchFamily="34" charset="0"/>
              </a:rPr>
              <a:t>Bangroo</a:t>
            </a:r>
            <a:r>
              <a:rPr lang="en-IN" sz="4000" dirty="0">
                <a:latin typeface="Times New Roman" panose="02020603050405020304" pitchFamily="18" charset="0"/>
                <a:ea typeface="Calibri" panose="020F0502020204030204" pitchFamily="34" charset="0"/>
              </a:rPr>
              <a:t> &amp; POSH Consultant giving training at pan India level in corporate sector.</a:t>
            </a:r>
          </a:p>
          <a:p>
            <a:pPr marL="12700" algn="just">
              <a:lnSpc>
                <a:spcPct val="100000"/>
              </a:lnSpc>
            </a:pPr>
            <a:r>
              <a:rPr lang="en-IN" sz="4000" spc="25" dirty="0">
                <a:latin typeface="Times New Roman" panose="02020603050405020304" pitchFamily="18" charset="0"/>
                <a:cs typeface="Garamond"/>
              </a:rPr>
              <a:t>Panellist at various webinars and seminars  given for  legal enlightenment &amp; Awareness</a:t>
            </a:r>
            <a:r>
              <a:rPr lang="en-IN" sz="4000" b="1" spc="25" dirty="0">
                <a:latin typeface="Times New Roman" panose="02020603050405020304" pitchFamily="18" charset="0"/>
                <a:cs typeface="Garamond"/>
              </a:rPr>
              <a:t>.</a:t>
            </a:r>
          </a:p>
          <a:p>
            <a:pPr marL="12700">
              <a:lnSpc>
                <a:spcPct val="100000"/>
              </a:lnSpc>
            </a:pPr>
            <a:r>
              <a:rPr lang="en-IN" sz="4000" spc="25" dirty="0">
                <a:latin typeface="Times New Roman" panose="02020603050405020304" pitchFamily="18" charset="0"/>
                <a:cs typeface="Garamond"/>
              </a:rPr>
              <a:t>Email – shaliza.sagi@gmail.com</a:t>
            </a:r>
            <a:endParaRPr lang="en-US" sz="3800" spc="25"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5</a:t>
            </a:fld>
            <a:endParaRPr lang="en-US"/>
          </a:p>
        </p:txBody>
      </p:sp>
      <p:pic>
        <p:nvPicPr>
          <p:cNvPr id="3" name="Picture 2">
            <a:extLst>
              <a:ext uri="{FF2B5EF4-FFF2-40B4-BE49-F238E27FC236}">
                <a16:creationId xmlns:a16="http://schemas.microsoft.com/office/drawing/2014/main" id="{F30FD676-2FC5-87E9-5C8F-CEDC41874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11592" y="4723366"/>
            <a:ext cx="3739515" cy="6145531"/>
          </a:xfrm>
          <a:prstGeom prst="rect">
            <a:avLst/>
          </a:prstGeom>
        </p:spPr>
      </p:pic>
    </p:spTree>
    <p:extLst>
      <p:ext uri="{BB962C8B-B14F-4D97-AF65-F5344CB8AC3E}">
        <p14:creationId xmlns:p14="http://schemas.microsoft.com/office/powerpoint/2010/main" val="86869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Adv. GAYEKA JAIN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6" name="object 6"/>
          <p:cNvSpPr txBox="1"/>
          <p:nvPr/>
        </p:nvSpPr>
        <p:spPr>
          <a:xfrm>
            <a:off x="994410" y="4283076"/>
            <a:ext cx="11490325" cy="6771084"/>
          </a:xfrm>
          <a:prstGeom prst="rect">
            <a:avLst/>
          </a:prstGeom>
        </p:spPr>
        <p:txBody>
          <a:bodyPr vert="horz" wrap="square" lIns="0" tIns="0" rIns="0" bIns="0" rtlCol="0">
            <a:spAutoFit/>
          </a:bodyPr>
          <a:lstStyle/>
          <a:p>
            <a:pPr marL="12700" algn="just">
              <a:lnSpc>
                <a:spcPct val="100000"/>
              </a:lnSpc>
            </a:pPr>
            <a:r>
              <a:rPr lang="en-US" sz="4000" spc="25" dirty="0">
                <a:latin typeface="Times New Roman" panose="02020603050405020304" pitchFamily="18" charset="0"/>
                <a:cs typeface="Times New Roman" panose="02020603050405020304" pitchFamily="18" charset="0"/>
              </a:rPr>
              <a:t>Corporate Legal Awaken advisor specialist in  RERA and  in addition to POSH Consultant &amp; handling Compliance.</a:t>
            </a:r>
          </a:p>
          <a:p>
            <a:pPr marL="12700" algn="just">
              <a:lnSpc>
                <a:spcPct val="100000"/>
              </a:lnSpc>
            </a:pPr>
            <a:r>
              <a:rPr lang="en-US" sz="4000" spc="25" dirty="0">
                <a:latin typeface="Times New Roman" panose="02020603050405020304" pitchFamily="18" charset="0"/>
                <a:cs typeface="Times New Roman" panose="02020603050405020304" pitchFamily="18" charset="0"/>
              </a:rPr>
              <a:t>Another layer of success counted in terms of Contract Drafting &amp; Negotiation  Expert especially in Mercantile Law related to cloud software agreement, Master Service Agreement and including other corporate agreement. In a nutshell, actively participating in social causes and  currently associated with M/s. Meenakshi &amp; Associates.</a:t>
            </a:r>
          </a:p>
          <a:p>
            <a:pPr marL="12700" algn="just">
              <a:lnSpc>
                <a:spcPct val="100000"/>
              </a:lnSpc>
            </a:pPr>
            <a:r>
              <a:rPr lang="en-US" sz="4000" spc="25" dirty="0">
                <a:latin typeface="Times New Roman" panose="02020603050405020304" pitchFamily="18" charset="0"/>
                <a:cs typeface="Times New Roman" panose="02020603050405020304" pitchFamily="18" charset="0"/>
              </a:rPr>
              <a:t>Email – gayekajain10@gmail.com</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6</a:t>
            </a:fld>
            <a:endParaRPr lang="en-US"/>
          </a:p>
        </p:txBody>
      </p:sp>
      <p:pic>
        <p:nvPicPr>
          <p:cNvPr id="7" name="Picture 6">
            <a:extLst>
              <a:ext uri="{FF2B5EF4-FFF2-40B4-BE49-F238E27FC236}">
                <a16:creationId xmlns:a16="http://schemas.microsoft.com/office/drawing/2014/main" id="{0E29EB37-7728-9FA9-6319-3C29D200AA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84553" y="4724070"/>
            <a:ext cx="3429000" cy="6186644"/>
          </a:xfrm>
          <a:prstGeom prst="rect">
            <a:avLst/>
          </a:prstGeom>
        </p:spPr>
      </p:pic>
    </p:spTree>
    <p:extLst>
      <p:ext uri="{BB962C8B-B14F-4D97-AF65-F5344CB8AC3E}">
        <p14:creationId xmlns:p14="http://schemas.microsoft.com/office/powerpoint/2010/main" val="44083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dirty="0">
                <a:effectLst/>
                <a:latin typeface="Times New Roman" panose="02020603050405020304" pitchFamily="18" charset="0"/>
                <a:ea typeface="Calibri" panose="020F0502020204030204" pitchFamily="34" charset="0"/>
              </a:rPr>
              <a:t>ANSHUL YADAV</a:t>
            </a:r>
            <a:r>
              <a:rPr lang="en-US" sz="6600" spc="-135" dirty="0"/>
              <a:t> </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6" name="object 6"/>
          <p:cNvSpPr txBox="1"/>
          <p:nvPr/>
        </p:nvSpPr>
        <p:spPr>
          <a:xfrm>
            <a:off x="1005205" y="4384431"/>
            <a:ext cx="10832236" cy="6235168"/>
          </a:xfrm>
          <a:prstGeom prst="rect">
            <a:avLst/>
          </a:prstGeom>
        </p:spPr>
        <p:txBody>
          <a:bodyPr vert="horz" wrap="square" lIns="0" tIns="0" rIns="0" bIns="0" rtlCol="0">
            <a:spAutoFit/>
          </a:bodyPr>
          <a:lstStyle/>
          <a:p>
            <a:pPr marR="0" lvl="0" algn="just">
              <a:lnSpc>
                <a:spcPct val="107000"/>
              </a:lnSpc>
              <a:spcBef>
                <a:spcPts val="0"/>
              </a:spcBef>
              <a:spcAft>
                <a:spcPts val="800"/>
              </a:spcAft>
            </a:pPr>
            <a:r>
              <a:rPr lang="en-IN" sz="4000" dirty="0">
                <a:latin typeface="Times New Roman" panose="02020603050405020304" pitchFamily="18" charset="0"/>
                <a:ea typeface="Calibri" panose="020F0502020204030204" pitchFamily="34" charset="0"/>
                <a:cs typeface="Times New Roman" panose="02020603050405020304" pitchFamily="18" charset="0"/>
              </a:rPr>
              <a:t>Acquired academic skills by doing </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MBA in HR &amp; Marketing from the most renowned institution  ICFAI National College Alwar. </a:t>
            </a:r>
          </a:p>
          <a:p>
            <a:pPr marR="0" lvl="0" algn="just">
              <a:lnSpc>
                <a:spcPct val="107000"/>
              </a:lnSpc>
              <a:spcBef>
                <a:spcPts val="0"/>
              </a:spcBef>
              <a:spcAft>
                <a:spcPts val="800"/>
              </a:spcAft>
            </a:pPr>
            <a:r>
              <a:rPr lang="en-IN" sz="4000" dirty="0">
                <a:latin typeface="Times New Roman" panose="02020603050405020304" pitchFamily="18" charset="0"/>
                <a:ea typeface="Calibri" panose="020F0502020204030204" pitchFamily="34" charset="0"/>
                <a:cs typeface="Times New Roman" panose="02020603050405020304" pitchFamily="18" charset="0"/>
              </a:rPr>
              <a:t>Currently </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is handling position of Administrative Manager with R-tech group Corporate.</a:t>
            </a:r>
          </a:p>
          <a:p>
            <a:pPr marR="0" lvl="0" algn="just">
              <a:lnSpc>
                <a:spcPct val="107000"/>
              </a:lnSpc>
              <a:spcBef>
                <a:spcPts val="0"/>
              </a:spcBef>
              <a:spcAft>
                <a:spcPts val="800"/>
              </a:spcAft>
            </a:pPr>
            <a:r>
              <a:rPr lang="en-IN" sz="4000" dirty="0">
                <a:latin typeface="Times New Roman" panose="02020603050405020304" pitchFamily="18" charset="0"/>
                <a:ea typeface="Calibri" panose="020F0502020204030204" pitchFamily="34" charset="0"/>
                <a:cs typeface="Times New Roman" panose="02020603050405020304" pitchFamily="18" charset="0"/>
              </a:rPr>
              <a:t>Email - </a:t>
            </a:r>
            <a:r>
              <a:rPr lang="en-IN" sz="4000" dirty="0">
                <a:solidFill>
                  <a:srgbClr val="222222"/>
                </a:solidFill>
                <a:effectLst/>
                <a:latin typeface="Arial" panose="020B0604020202020204" pitchFamily="34" charset="0"/>
                <a:ea typeface="Calibri" panose="020F0502020204030204" pitchFamily="34" charset="0"/>
              </a:rPr>
              <a:t>- </a:t>
            </a:r>
            <a:r>
              <a:rPr lang="en-IN" sz="4000" u="sng" dirty="0">
                <a:solidFill>
                  <a:srgbClr val="1155CC"/>
                </a:solidFill>
                <a:effectLst/>
                <a:latin typeface="Arial" panose="020B0604020202020204" pitchFamily="34" charset="0"/>
                <a:ea typeface="Calibri" panose="020F0502020204030204" pitchFamily="34" charset="0"/>
                <a:cs typeface="Times New Roman" panose="02020603050405020304" pitchFamily="18" charset="0"/>
                <a:hlinkClick r:id="rId3"/>
              </a:rPr>
              <a:t>anshul.yadav59@gmail.com</a:t>
            </a:r>
            <a:endParaRPr lang="en-IN"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pPr>
            <a:endParaRPr lang="en-IN"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12700" algn="just">
              <a:lnSpc>
                <a:spcPct val="100000"/>
              </a:lnSpc>
            </a:pPr>
            <a:r>
              <a:rPr lang="en-US" sz="3800" b="1" spc="25" dirty="0">
                <a:latin typeface="Garamond"/>
                <a:cs typeface="Garamond"/>
              </a:rPr>
              <a:t> </a:t>
            </a:r>
          </a:p>
        </p:txBody>
      </p:sp>
      <p:sp>
        <p:nvSpPr>
          <p:cNvPr id="13"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7</a:t>
            </a:fld>
            <a:endParaRPr lang="en-US"/>
          </a:p>
        </p:txBody>
      </p:sp>
      <p:pic>
        <p:nvPicPr>
          <p:cNvPr id="9" name="Picture 8">
            <a:extLst>
              <a:ext uri="{FF2B5EF4-FFF2-40B4-BE49-F238E27FC236}">
                <a16:creationId xmlns:a16="http://schemas.microsoft.com/office/drawing/2014/main" id="{1E464D76-CC3B-F26A-9652-921B804B13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3999" y="4744626"/>
            <a:ext cx="3490107" cy="6145531"/>
          </a:xfrm>
          <a:prstGeom prst="rect">
            <a:avLst/>
          </a:prstGeom>
        </p:spPr>
      </p:pic>
    </p:spTree>
    <p:extLst>
      <p:ext uri="{BB962C8B-B14F-4D97-AF65-F5344CB8AC3E}">
        <p14:creationId xmlns:p14="http://schemas.microsoft.com/office/powerpoint/2010/main" val="403546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dirty="0">
                <a:effectLst/>
                <a:latin typeface="Times New Roman" panose="02020603050405020304" pitchFamily="18" charset="0"/>
                <a:ea typeface="Calibri" panose="020F0502020204030204" pitchFamily="34" charset="0"/>
              </a:rPr>
              <a:t>Dr PRIYANKA YADAV</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6" name="object 6"/>
          <p:cNvSpPr txBox="1"/>
          <p:nvPr/>
        </p:nvSpPr>
        <p:spPr>
          <a:xfrm>
            <a:off x="1212850" y="4130676"/>
            <a:ext cx="10624591" cy="7325082"/>
          </a:xfrm>
          <a:prstGeom prst="rect">
            <a:avLst/>
          </a:prstGeom>
        </p:spPr>
        <p:txBody>
          <a:bodyPr vert="horz" wrap="square" lIns="0" tIns="0" rIns="0" bIns="0" rtlCol="0">
            <a:spAutoFit/>
          </a:bodyPr>
          <a:lstStyle/>
          <a:p>
            <a:pPr marL="12700" algn="just">
              <a:lnSpc>
                <a:spcPct val="100000"/>
              </a:lnSpc>
            </a:pPr>
            <a:r>
              <a:rPr lang="en-IN" sz="4000" dirty="0">
                <a:latin typeface="Times New Roman" panose="02020603050405020304" pitchFamily="18" charset="0"/>
                <a:ea typeface="Calibri" panose="020F0502020204030204" pitchFamily="34" charset="0"/>
              </a:rPr>
              <a:t>Graduated in </a:t>
            </a:r>
            <a:r>
              <a:rPr lang="en-IN" sz="4000" dirty="0">
                <a:effectLst/>
                <a:latin typeface="Times New Roman" panose="02020603050405020304" pitchFamily="18" charset="0"/>
                <a:ea typeface="Calibri" panose="020F0502020204030204" pitchFamily="34" charset="0"/>
              </a:rPr>
              <a:t>Bachelor of Dental Surgery from Himachal Institute of dental Sciences. In addition to enhance the skills, completed Diploma in hospital management from Madurai </a:t>
            </a:r>
            <a:r>
              <a:rPr lang="en-IN" sz="4000" dirty="0" err="1">
                <a:effectLst/>
                <a:latin typeface="Times New Roman" panose="02020603050405020304" pitchFamily="18" charset="0"/>
                <a:ea typeface="Calibri" panose="020F0502020204030204" pitchFamily="34" charset="0"/>
              </a:rPr>
              <a:t>Kamraj</a:t>
            </a:r>
            <a:r>
              <a:rPr lang="en-IN" sz="4000" dirty="0">
                <a:effectLst/>
                <a:latin typeface="Times New Roman" panose="02020603050405020304" pitchFamily="18" charset="0"/>
                <a:ea typeface="Calibri" panose="020F0502020204030204" pitchFamily="34" charset="0"/>
              </a:rPr>
              <a:t> University.  Worked in ECHS( ministry of defence) as Dental Officer and attaining 8+ yrs. of work experience. </a:t>
            </a:r>
          </a:p>
          <a:p>
            <a:pPr marL="12700" algn="just">
              <a:lnSpc>
                <a:spcPct val="100000"/>
              </a:lnSpc>
            </a:pPr>
            <a:r>
              <a:rPr lang="en-IN" sz="4000" dirty="0">
                <a:effectLst/>
                <a:latin typeface="Times New Roman" panose="02020603050405020304" pitchFamily="18" charset="0"/>
                <a:ea typeface="Calibri" panose="020F0502020204030204" pitchFamily="34" charset="0"/>
              </a:rPr>
              <a:t>Currently, owning a Dental Clinic in Alwar and serving best interest </a:t>
            </a:r>
            <a:r>
              <a:rPr lang="en-IN" sz="4000" dirty="0">
                <a:latin typeface="Times New Roman" panose="02020603050405020304" pitchFamily="18" charset="0"/>
                <a:ea typeface="Calibri" panose="020F0502020204030204" pitchFamily="34" charset="0"/>
              </a:rPr>
              <a:t>by giving free medical aid to </a:t>
            </a:r>
            <a:r>
              <a:rPr lang="en-IN" sz="4000" dirty="0">
                <a:effectLst/>
                <a:latin typeface="Times New Roman" panose="02020603050405020304" pitchFamily="18" charset="0"/>
                <a:ea typeface="Calibri" panose="020F0502020204030204" pitchFamily="34" charset="0"/>
              </a:rPr>
              <a:t>needed ones.</a:t>
            </a:r>
          </a:p>
          <a:p>
            <a:pPr marL="12700" algn="just">
              <a:lnSpc>
                <a:spcPct val="100000"/>
              </a:lnSpc>
            </a:pPr>
            <a:r>
              <a:rPr lang="en-IN" sz="4000" spc="25" dirty="0">
                <a:latin typeface="Times New Roman" panose="02020603050405020304" pitchFamily="18" charset="0"/>
                <a:cs typeface="Garamond"/>
              </a:rPr>
              <a:t>Email - </a:t>
            </a:r>
            <a:r>
              <a:rPr lang="en-IN" sz="4000" u="sng" dirty="0">
                <a:solidFill>
                  <a:srgbClr val="1155CC"/>
                </a:solidFill>
                <a:effectLst/>
                <a:latin typeface="Arial" panose="020B0604020202020204" pitchFamily="34" charset="0"/>
                <a:ea typeface="Calibri" panose="020F0502020204030204" pitchFamily="34" charset="0"/>
                <a:cs typeface="Times New Roman" panose="02020603050405020304" pitchFamily="18" charset="0"/>
                <a:hlinkClick r:id="rId3"/>
              </a:rPr>
              <a:t>priyankayadav.feb@gmail.com</a:t>
            </a:r>
            <a:br>
              <a:rPr lang="en-IN" sz="4000" dirty="0">
                <a:solidFill>
                  <a:srgbClr val="222222"/>
                </a:solidFill>
                <a:effectLst/>
                <a:latin typeface="Arial" panose="020B0604020202020204" pitchFamily="34" charset="0"/>
                <a:ea typeface="Calibri" panose="020F0502020204030204" pitchFamily="34" charset="0"/>
              </a:rPr>
            </a:br>
            <a:endParaRPr lang="en-US" sz="3800" spc="25" dirty="0">
              <a:latin typeface="Garamond"/>
              <a:cs typeface="Garamond"/>
            </a:endParaRP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8</a:t>
            </a:fld>
            <a:endParaRPr lang="en-US"/>
          </a:p>
        </p:txBody>
      </p:sp>
      <p:pic>
        <p:nvPicPr>
          <p:cNvPr id="7" name="Picture 6">
            <a:extLst>
              <a:ext uri="{FF2B5EF4-FFF2-40B4-BE49-F238E27FC236}">
                <a16:creationId xmlns:a16="http://schemas.microsoft.com/office/drawing/2014/main" id="{1EAFF640-FA27-5D5F-8878-F387557D48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83195" y="4702194"/>
            <a:ext cx="4831715" cy="6129349"/>
          </a:xfrm>
          <a:prstGeom prst="rect">
            <a:avLst/>
          </a:prstGeom>
        </p:spPr>
      </p:pic>
    </p:spTree>
    <p:extLst>
      <p:ext uri="{BB962C8B-B14F-4D97-AF65-F5344CB8AC3E}">
        <p14:creationId xmlns:p14="http://schemas.microsoft.com/office/powerpoint/2010/main" val="3857096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dirty="0">
                <a:effectLst/>
                <a:latin typeface="Times New Roman" panose="02020603050405020304" pitchFamily="18" charset="0"/>
                <a:ea typeface="Calibri" panose="020F0502020204030204" pitchFamily="34" charset="0"/>
              </a:rPr>
              <a:t>ASHU SABARWAL</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br>
              <a:rPr lang="en-US" sz="2950" b="0" spc="240" dirty="0">
                <a:latin typeface="Myriad Pro"/>
                <a:cs typeface="Myriad Pro"/>
              </a:rPr>
            </a:br>
            <a:r>
              <a:rPr lang="en-IN"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Anti-Domestic Abuse </a:t>
            </a:r>
            <a:r>
              <a:rPr lang="en-US" sz="2800" spc="55" dirty="0">
                <a:latin typeface="Myriad Pro"/>
                <a:cs typeface="Myriad Pro"/>
              </a:rPr>
              <a:t>Council </a:t>
            </a:r>
            <a:r>
              <a:rPr lang="en-US" sz="2800" b="0" spc="55" dirty="0">
                <a:latin typeface="Myriad Pro"/>
                <a:cs typeface="Myriad Pro"/>
              </a:rPr>
              <a:t>OF </a:t>
            </a:r>
            <a:r>
              <a:rPr lang="en-US" sz="2800" b="0" spc="114" dirty="0">
                <a:latin typeface="Myriad Pro"/>
                <a:cs typeface="Myriad Pro"/>
              </a:rPr>
              <a:t>WICCI</a:t>
            </a:r>
            <a:endParaRPr sz="2950" dirty="0">
              <a:latin typeface="Myriad Pro"/>
              <a:cs typeface="Myriad Pro"/>
            </a:endParaRPr>
          </a:p>
        </p:txBody>
      </p:sp>
      <p:sp>
        <p:nvSpPr>
          <p:cNvPr id="6" name="object 6"/>
          <p:cNvSpPr txBox="1"/>
          <p:nvPr/>
        </p:nvSpPr>
        <p:spPr>
          <a:xfrm>
            <a:off x="774844" y="4433148"/>
            <a:ext cx="11584160" cy="7422046"/>
          </a:xfrm>
          <a:prstGeom prst="rect">
            <a:avLst/>
          </a:prstGeom>
        </p:spPr>
        <p:txBody>
          <a:bodyPr vert="horz" wrap="square" lIns="0" tIns="0" rIns="0" bIns="0" rtlCol="0">
            <a:spAutoFit/>
          </a:bodyPr>
          <a:lstStyle/>
          <a:p>
            <a:pPr marL="12700" algn="just">
              <a:lnSpc>
                <a:spcPct val="100000"/>
              </a:lnSpc>
            </a:pPr>
            <a:r>
              <a:rPr lang="en-IN" sz="4000" dirty="0">
                <a:effectLst/>
                <a:latin typeface="Times New Roman" panose="02020603050405020304" pitchFamily="18" charset="0"/>
                <a:ea typeface="Calibri" panose="020F0502020204030204" pitchFamily="34" charset="0"/>
              </a:rPr>
              <a:t>Acquired academic qualification in  MA (Sociology) and on the belief of </a:t>
            </a:r>
            <a:r>
              <a:rPr lang="en-IN" sz="4000" dirty="0">
                <a:latin typeface="Times New Roman" panose="02020603050405020304" pitchFamily="18" charset="0"/>
                <a:ea typeface="Calibri" panose="020F0502020204030204" pitchFamily="34" charset="0"/>
              </a:rPr>
              <a:t>sustainable development and ancient practises to immune diseases are best to combat against diseases </a:t>
            </a:r>
            <a:r>
              <a:rPr lang="en-IN" sz="4000" dirty="0">
                <a:effectLst/>
                <a:latin typeface="Times New Roman" panose="02020603050405020304" pitchFamily="18" charset="0"/>
                <a:ea typeface="Calibri" panose="020F0502020204030204" pitchFamily="34" charset="0"/>
              </a:rPr>
              <a:t>  on faith of that pursued Diploma in Ayurvedic pharmacist.</a:t>
            </a:r>
          </a:p>
          <a:p>
            <a:pPr marL="12700" algn="just">
              <a:lnSpc>
                <a:spcPct val="100000"/>
              </a:lnSpc>
            </a:pPr>
            <a:r>
              <a:rPr lang="en-IN" sz="4000" dirty="0">
                <a:latin typeface="Times New Roman" panose="02020603050405020304" pitchFamily="18" charset="0"/>
                <a:ea typeface="Calibri" panose="020F0502020204030204" pitchFamily="34" charset="0"/>
              </a:rPr>
              <a:t>A </a:t>
            </a:r>
            <a:r>
              <a:rPr lang="en-IN" sz="4000" dirty="0">
                <a:effectLst/>
                <a:latin typeface="Times New Roman" panose="02020603050405020304" pitchFamily="18" charset="0"/>
                <a:ea typeface="Calibri" panose="020F0502020204030204" pitchFamily="34" charset="0"/>
              </a:rPr>
              <a:t>homemaker, mother breaking the celling of glass by actively raising </a:t>
            </a:r>
            <a:r>
              <a:rPr lang="en-IN" sz="4000" dirty="0">
                <a:latin typeface="Times New Roman" panose="02020603050405020304" pitchFamily="18" charset="0"/>
                <a:ea typeface="Calibri" panose="020F0502020204030204" pitchFamily="34" charset="0"/>
              </a:rPr>
              <a:t>hands </a:t>
            </a:r>
            <a:r>
              <a:rPr lang="en-IN" sz="4000" dirty="0">
                <a:effectLst/>
                <a:latin typeface="Times New Roman" panose="02020603050405020304" pitchFamily="18" charset="0"/>
                <a:ea typeface="Calibri" panose="020F0502020204030204" pitchFamily="34" charset="0"/>
              </a:rPr>
              <a:t>against the all forms of abuse in the society and not believing in staying with domestic boundary</a:t>
            </a:r>
            <a:r>
              <a:rPr lang="en-US" sz="3800" b="1" spc="25" dirty="0">
                <a:effectLst/>
                <a:latin typeface="Garamond"/>
                <a:ea typeface="Calibri" panose="020F0502020204030204" pitchFamily="34" charset="0"/>
              </a:rPr>
              <a:t>.</a:t>
            </a:r>
          </a:p>
          <a:p>
            <a:pPr marL="0" marR="0">
              <a:lnSpc>
                <a:spcPct val="107000"/>
              </a:lnSpc>
              <a:spcBef>
                <a:spcPts val="0"/>
              </a:spcBef>
              <a:spcAft>
                <a:spcPts val="800"/>
              </a:spcAft>
            </a:pPr>
            <a:r>
              <a:rPr lang="en-US" sz="4000" spc="25" dirty="0">
                <a:latin typeface="Times New Roman" panose="02020603050405020304" pitchFamily="18" charset="0"/>
                <a:cs typeface="Times New Roman" panose="02020603050405020304" pitchFamily="18" charset="0"/>
              </a:rPr>
              <a:t>Email -</a:t>
            </a:r>
            <a:r>
              <a:rPr lang="en-US" sz="3800" b="1" spc="25" dirty="0">
                <a:latin typeface="Garamond"/>
                <a:cs typeface="Garamond"/>
              </a:rPr>
              <a:t> </a:t>
            </a:r>
            <a:r>
              <a:rPr lang="en-IN" sz="4000" u="sng" dirty="0">
                <a:solidFill>
                  <a:srgbClr val="1155CC"/>
                </a:solidFill>
                <a:effectLst/>
                <a:latin typeface="Arial" panose="020B0604020202020204" pitchFamily="34" charset="0"/>
                <a:ea typeface="Calibri" panose="020F0502020204030204" pitchFamily="34" charset="0"/>
                <a:cs typeface="Times New Roman" panose="02020603050405020304" pitchFamily="18" charset="0"/>
                <a:hlinkClick r:id="rId3"/>
              </a:rPr>
              <a:t>manishkumar14aug@gmail.com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12700" algn="just">
              <a:lnSpc>
                <a:spcPct val="100000"/>
              </a:lnSpc>
            </a:pPr>
            <a:endParaRPr lang="en-US" sz="3800" spc="25" dirty="0">
              <a:latin typeface="Garamond"/>
              <a:cs typeface="Garamond"/>
            </a:endParaRP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9</a:t>
            </a:fld>
            <a:endParaRPr lang="en-US"/>
          </a:p>
        </p:txBody>
      </p:sp>
      <p:pic>
        <p:nvPicPr>
          <p:cNvPr id="7" name="Picture 6">
            <a:extLst>
              <a:ext uri="{FF2B5EF4-FFF2-40B4-BE49-F238E27FC236}">
                <a16:creationId xmlns:a16="http://schemas.microsoft.com/office/drawing/2014/main" id="{73D40728-1828-BB14-E054-1A79336548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33450" y="4130677"/>
            <a:ext cx="4869059" cy="6819410"/>
          </a:xfrm>
          <a:prstGeom prst="rect">
            <a:avLst/>
          </a:prstGeom>
        </p:spPr>
      </p:pic>
    </p:spTree>
    <p:extLst>
      <p:ext uri="{BB962C8B-B14F-4D97-AF65-F5344CB8AC3E}">
        <p14:creationId xmlns:p14="http://schemas.microsoft.com/office/powerpoint/2010/main" val="1956419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1052</TotalTime>
  <Words>2405</Words>
  <Application>Microsoft Office PowerPoint</Application>
  <PresentationFormat>Custom</PresentationFormat>
  <Paragraphs>170</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Garamond</vt:lpstr>
      <vt:lpstr>Myriad Pro</vt:lpstr>
      <vt:lpstr>Segoe UI</vt:lpstr>
      <vt:lpstr>Tahoma</vt:lpstr>
      <vt:lpstr>Times New Roman</vt:lpstr>
      <vt:lpstr>Office Theme</vt:lpstr>
      <vt:lpstr>WICCI ANTI – DOMESTIC ABUSE HARYANA STATE COUNCIL  </vt:lpstr>
      <vt:lpstr>Council Vision &amp;Mission</vt:lpstr>
      <vt:lpstr>PowerPoint Presentation</vt:lpstr>
      <vt:lpstr>Adv. MEENAKSHI YADAV PRESIDENT,   Anti-Domestic Abuse Council OF WICCI</vt:lpstr>
      <vt:lpstr>Adv. SHAILAZA KOTOCH Vice-President,   Anti-Domestic Abuse Council OF WICCI</vt:lpstr>
      <vt:lpstr>Adv. GAYEKA JAIN COUNCIL MEMBER,  Anti-Domestic Abuse Council OF WICCI</vt:lpstr>
      <vt:lpstr>ANSHUL YADAV  COUNCIL MEMBER, Anti-Domestic Abuse Council OF WICCI</vt:lpstr>
      <vt:lpstr>Dr PRIYANKA YADAV COUNCIL MEMBER, Anti-Domestic Abuse Council OF WICCI</vt:lpstr>
      <vt:lpstr>ASHU SABARWAL COUNCIL MEMBER,  Anti-Domestic Abuse Council OF WICCI</vt:lpstr>
      <vt:lpstr>PINKI BHARDWAJ COUNCIL MEMBER,  Anti-Domestic Abuse Council OF WICCI</vt:lpstr>
      <vt:lpstr>MAMTA SINGH  COUNCIL MEMBER,  Anti-Domestic Abuse Council OF WICCI</vt:lpstr>
      <vt:lpstr>RENU BHANWALA COUNCIL MEMBER,  Anti-Domestic Abuse Council OF WICCI</vt:lpstr>
      <vt:lpstr>Adv. ARPITA SHARMA COUNCIL MEMBER,  Anti-Domestic Abuse Council OF WICCI</vt:lpstr>
      <vt:lpstr>MANJU HATGAONKAR COUNCIL MEMBER,  Anti-Domestic Abuse Council OF WICCI</vt:lpstr>
      <vt:lpstr>PUJA SARKAR COUNCIL MEMBER,  Anti-Domestic Abuse Council OF WICCI</vt:lpstr>
      <vt:lpstr>PRITI KUMAR  COUNCIL MEMBER,  Anti-Domestic Abuse Council OF WICCI</vt:lpstr>
      <vt:lpstr>AIESHANI KATOCH COUNCIL MEMBER,  Anti-Domestic Abuse Council OF WICCI</vt:lpstr>
      <vt:lpstr>CHITRA JAIN COUNCIL MEMBER,  Anti-Domestic Abuse Council OF WICCI</vt:lpstr>
      <vt:lpstr>RIYA JAIN COUNCIL MEMBER,  Anti-Domestic Abuse Council OF WICCI</vt:lpstr>
      <vt:lpstr>ADITI JAIN COUNCIL MEMBER,  Anti-Domestic Abuse Council OF WICCI</vt:lpstr>
      <vt:lpstr>Dr. TAMANNA YADAV COUNCIL MEMBER,  Anti-Domestic Abuse Council OF WICCI</vt:lpstr>
      <vt:lpstr>Adv. PARITA KAUSHIK COUNCIL MEMBER,  Anti-Domestic Abuse Council OF WICCI</vt:lpstr>
      <vt:lpstr>POOJA ARORA COUNCIL MEMBER,  Anti-Domestic Abuse Council OF WICCI</vt:lpstr>
      <vt:lpstr>AARTI KAJLA COUNCIL MEMBER,  Anti-Domestic Abuse Council OF WICCI</vt:lpstr>
      <vt:lpstr>SADAGEE JAIN COUNCIL MEMBER,  Anti-Domestic Abuse Council OF WICCI</vt:lpstr>
      <vt:lpstr>SANGEETA COUNCIL MEMBER,  Anti-Domestic Abuse Council OF WICCI</vt:lpstr>
      <vt:lpstr>JYOTI SANGWAN COUNCIL MEMBER,  Anti-Domestic Abuse Council OF WICCI</vt:lpstr>
      <vt:lpstr>SUPPORTED BY</vt:lpstr>
      <vt:lpstr> COUNTRIES      REPRESENTED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WICCI_TEMPLATE</dc:title>
  <dc:creator>m</dc:creator>
  <cp:lastModifiedBy>meenakshi yadav</cp:lastModifiedBy>
  <cp:revision>32</cp:revision>
  <dcterms:created xsi:type="dcterms:W3CDTF">2020-11-17T16:47:09Z</dcterms:created>
  <dcterms:modified xsi:type="dcterms:W3CDTF">2022-11-30T06:13:12Z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2020-07-27T00:00:00Z</vt:filetime>
  </property>
  <property fmtid="{D5CDD505-2E9C-101B-9397-08002B2CF9AE}" pid="3" name="LastSaved">
    <vt:filetime>2020-11-17T00:00:00Z</vt:filetime>
  </property>
</Properties>
</file>