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0" r:id="rId5"/>
    <p:sldId id="281" r:id="rId6"/>
    <p:sldId id="282" r:id="rId7"/>
    <p:sldId id="283" r:id="rId8"/>
    <p:sldId id="284" r:id="rId9"/>
    <p:sldId id="285" r:id="rId10"/>
    <p:sldId id="286" r:id="rId11"/>
    <p:sldId id="287" r:id="rId12"/>
    <p:sldId id="288" r:id="rId13"/>
    <p:sldId id="289" r:id="rId14"/>
    <p:sldId id="305" r:id="rId15"/>
    <p:sldId id="291" r:id="rId16"/>
    <p:sldId id="307" r:id="rId17"/>
    <p:sldId id="308" r:id="rId18"/>
    <p:sldId id="292" r:id="rId19"/>
    <p:sldId id="293" r:id="rId20"/>
    <p:sldId id="295" r:id="rId21"/>
    <p:sldId id="296" r:id="rId22"/>
    <p:sldId id="297" r:id="rId23"/>
    <p:sldId id="301" r:id="rId24"/>
    <p:sldId id="309" r:id="rId25"/>
    <p:sldId id="310" r:id="rId26"/>
    <p:sldId id="278" r:id="rId27"/>
    <p:sldId id="303" r:id="rId28"/>
    <p:sldId id="280" r:id="rId29"/>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5" autoAdjust="0"/>
    <p:restoredTop sz="94648"/>
  </p:normalViewPr>
  <p:slideViewPr>
    <p:cSldViewPr>
      <p:cViewPr varScale="1">
        <p:scale>
          <a:sx n="64" d="100"/>
          <a:sy n="64" d="100"/>
        </p:scale>
        <p:origin x="744"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pPr/>
              <a:t>11/12/22</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pPr/>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371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418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6746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826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91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416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0761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281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4792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5314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32824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8649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5289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57570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6639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6639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9244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1373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2495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4729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1966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pPr/>
              <a:t>11/12/22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pPr/>
              <a:t>11/12/22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pPr/>
              <a:t>11/12/22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pPr/>
              <a:t>11/12/22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pPr/>
              <a:t>11/12/22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pPr/>
              <a:t>11/12/22</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a:p>
        </p:txBody>
      </p:sp>
      <p:sp>
        <p:nvSpPr>
          <p:cNvPr id="6" name="object 6"/>
          <p:cNvSpPr txBox="1">
            <a:spLocks noGrp="1"/>
          </p:cNvSpPr>
          <p:nvPr>
            <p:ph type="title"/>
          </p:nvPr>
        </p:nvSpPr>
        <p:spPr>
          <a:xfrm>
            <a:off x="1593850" y="3368675"/>
            <a:ext cx="17341928" cy="3306033"/>
          </a:xfrm>
          <a:prstGeom prst="rect">
            <a:avLst/>
          </a:prstGeom>
        </p:spPr>
        <p:txBody>
          <a:bodyPr vert="horz" wrap="square" lIns="0" tIns="0" rIns="0" bIns="0" rtlCol="0">
            <a:spAutoFit/>
          </a:bodyPr>
          <a:lstStyle/>
          <a:p>
            <a:pPr marL="12700" algn="ctr">
              <a:lnSpc>
                <a:spcPct val="100000"/>
              </a:lnSpc>
            </a:pPr>
            <a:r>
              <a:rPr lang="en-IN" sz="8000" spc="-570" dirty="0"/>
              <a:t>PROJECTS &amp; EVENT MANAGEMENT COUNCIL (Uttar Pradesh)</a:t>
            </a:r>
            <a:endParaRPr sz="8000" dirty="0"/>
          </a:p>
          <a:p>
            <a:pPr marL="12700">
              <a:lnSpc>
                <a:spcPct val="100000"/>
              </a:lnSpc>
              <a:spcBef>
                <a:spcPts val="114"/>
              </a:spcBef>
              <a:tabLst>
                <a:tab pos="2653030" algn="l"/>
                <a:tab pos="6842125" algn="l"/>
              </a:tabLst>
            </a:pPr>
            <a:endParaRPr sz="5400" dirty="0">
              <a:latin typeface="Myriad Pro"/>
              <a:cs typeface="Myriad Pro"/>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399"/>
              </a:lnSpc>
              <a:tabLst>
                <a:tab pos="5894705" algn="l"/>
              </a:tabLst>
            </a:pPr>
            <a:r>
              <a:rPr sz="4500" b="1" spc="300" dirty="0">
                <a:latin typeface="Garamond"/>
                <a:cs typeface="Garamond"/>
              </a:rPr>
              <a:t>WOMEN´</a:t>
            </a:r>
            <a:r>
              <a:rPr sz="4500" b="1" spc="20" dirty="0">
                <a:latin typeface="Garamond"/>
                <a:cs typeface="Garamond"/>
              </a:rPr>
              <a:t>S</a:t>
            </a:r>
            <a:r>
              <a:rPr sz="4500" b="1" spc="370" dirty="0">
                <a:latin typeface="Garamond"/>
                <a:cs typeface="Garamond"/>
              </a:rPr>
              <a:t> </a:t>
            </a:r>
            <a:r>
              <a:rPr sz="4500" b="1" spc="45" dirty="0">
                <a:latin typeface="Garamond"/>
                <a:cs typeface="Garamond"/>
              </a:rPr>
              <a:t>INDIA</a:t>
            </a:r>
            <a:r>
              <a:rPr sz="4500" b="1" spc="-305" dirty="0">
                <a:latin typeface="Garamond"/>
                <a:cs typeface="Garamond"/>
              </a:rPr>
              <a:t>N</a:t>
            </a:r>
            <a:r>
              <a:rPr sz="4500" b="1" dirty="0">
                <a:latin typeface="Garamond"/>
                <a:cs typeface="Garamond"/>
              </a:rPr>
              <a:t>	</a:t>
            </a:r>
            <a:r>
              <a:rPr sz="4500" b="1" spc="100" dirty="0">
                <a:latin typeface="Garamond"/>
                <a:cs typeface="Garamond"/>
              </a:rPr>
              <a:t>CHAMBER</a:t>
            </a:r>
            <a:r>
              <a:rPr sz="4500" b="1" spc="204" dirty="0">
                <a:latin typeface="Garamond"/>
                <a:cs typeface="Garamond"/>
              </a:rPr>
              <a:t> </a:t>
            </a:r>
            <a:r>
              <a:rPr sz="4500" b="1" spc="50" dirty="0">
                <a:latin typeface="Garamond"/>
                <a:cs typeface="Garamond"/>
              </a:rPr>
              <a:t>O</a:t>
            </a:r>
            <a:r>
              <a:rPr sz="4500" b="1" spc="-170" dirty="0">
                <a:latin typeface="Garamond"/>
                <a:cs typeface="Garamond"/>
              </a:rPr>
              <a:t>F</a:t>
            </a:r>
            <a:r>
              <a:rPr sz="4500" b="1" spc="370" dirty="0">
                <a:latin typeface="Garamond"/>
                <a:cs typeface="Garamond"/>
              </a:rPr>
              <a:t> </a:t>
            </a:r>
            <a:r>
              <a:rPr sz="4500" b="1" spc="135" dirty="0">
                <a:latin typeface="Garamond"/>
                <a:cs typeface="Garamond"/>
              </a:rPr>
              <a:t>C</a:t>
            </a:r>
            <a:r>
              <a:rPr sz="4500" b="1" spc="75" dirty="0">
                <a:latin typeface="Garamond"/>
                <a:cs typeface="Garamond"/>
              </a:rPr>
              <a:t>OMME</a:t>
            </a:r>
            <a:r>
              <a:rPr sz="4500" b="1" spc="-50" dirty="0">
                <a:latin typeface="Garamond"/>
                <a:cs typeface="Garamond"/>
              </a:rPr>
              <a:t>R</a:t>
            </a:r>
            <a:r>
              <a:rPr sz="4500" b="1" spc="25" dirty="0">
                <a:latin typeface="Garamond"/>
                <a:cs typeface="Garamond"/>
              </a:rPr>
              <a:t>C</a:t>
            </a:r>
            <a:r>
              <a:rPr sz="4500" b="1" spc="-254" dirty="0">
                <a:latin typeface="Garamond"/>
                <a:cs typeface="Garamond"/>
              </a:rPr>
              <a:t>E</a:t>
            </a:r>
            <a:r>
              <a:rPr sz="4500" b="1" spc="370" dirty="0">
                <a:latin typeface="Garamond"/>
                <a:cs typeface="Garamond"/>
              </a:rPr>
              <a:t> </a:t>
            </a:r>
            <a:r>
              <a:rPr sz="4500" b="1" spc="130" dirty="0">
                <a:latin typeface="Garamond"/>
                <a:cs typeface="Garamond"/>
              </a:rPr>
              <a:t>AN</a:t>
            </a:r>
            <a:r>
              <a:rPr sz="4500" b="1" spc="-145" dirty="0">
                <a:latin typeface="Garamond"/>
                <a:cs typeface="Garamond"/>
              </a:rPr>
              <a:t>D</a:t>
            </a:r>
            <a:r>
              <a:rPr sz="4500" b="1" spc="370" dirty="0">
                <a:latin typeface="Garamond"/>
                <a:cs typeface="Garamond"/>
              </a:rPr>
              <a:t> </a:t>
            </a:r>
            <a:r>
              <a:rPr sz="4500" b="1" spc="-95" dirty="0">
                <a:latin typeface="Garamond"/>
                <a:cs typeface="Garamond"/>
              </a:rPr>
              <a:t>IN</a:t>
            </a:r>
            <a:r>
              <a:rPr sz="4500" b="1" spc="45" dirty="0">
                <a:latin typeface="Garamond"/>
                <a:cs typeface="Garamond"/>
              </a:rPr>
              <a:t>D</a:t>
            </a:r>
            <a:r>
              <a:rPr sz="4500" b="1" spc="100" dirty="0">
                <a:latin typeface="Garamond"/>
                <a:cs typeface="Garamond"/>
              </a:rPr>
              <a:t>U</a:t>
            </a:r>
            <a:r>
              <a:rPr sz="4500" b="1" spc="335" dirty="0">
                <a:latin typeface="Garamond"/>
                <a:cs typeface="Garamond"/>
              </a:rPr>
              <a:t>S</a:t>
            </a:r>
            <a:r>
              <a:rPr sz="4500" b="1" spc="175" dirty="0">
                <a:latin typeface="Garamond"/>
                <a:cs typeface="Garamond"/>
              </a:rPr>
              <a:t>T</a:t>
            </a:r>
            <a:r>
              <a:rPr sz="4500" b="1" spc="-140" dirty="0">
                <a:latin typeface="Garamond"/>
                <a:cs typeface="Garamond"/>
              </a:rPr>
              <a:t>R</a:t>
            </a:r>
            <a:r>
              <a:rPr sz="4500" b="1" spc="-120" dirty="0">
                <a:latin typeface="Garamond"/>
                <a:cs typeface="Garamond"/>
              </a:rPr>
              <a:t>Y</a:t>
            </a:r>
            <a:endParaRPr sz="4500" dirty="0">
              <a:latin typeface="Garamond"/>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399"/>
              </a:lnSpc>
              <a:tabLst>
                <a:tab pos="5894705" algn="l"/>
              </a:tabLst>
            </a:pPr>
            <a:r>
              <a:rPr lang="en-US" sz="4500" b="1" spc="300" dirty="0">
                <a:latin typeface="Garamond"/>
                <a:cs typeface="Garamond"/>
              </a:rPr>
              <a:t>www.wicci.in</a:t>
            </a:r>
            <a:endParaRPr sz="4500" dirty="0">
              <a:latin typeface="Garamond"/>
              <a:cs typeface="Garamond"/>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650" y="-593725"/>
            <a:ext cx="5284763" cy="3800165"/>
          </a:xfrm>
          <a:prstGeom prst="rect">
            <a:avLst/>
          </a:prstGeom>
        </p:spPr>
      </p:pic>
      <p:sp>
        <p:nvSpPr>
          <p:cNvPr id="18" name="Slide Number Placeholder 17"/>
          <p:cNvSpPr>
            <a:spLocks noGrp="1"/>
          </p:cNvSpPr>
          <p:nvPr>
            <p:ph type="sldNum" sz="quarter" idx="7"/>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PROF. NEETA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7650" y="4968875"/>
            <a:ext cx="10515600" cy="5562600"/>
          </a:xfrm>
          <a:prstGeom prst="rect">
            <a:avLst/>
          </a:prstGeom>
        </p:spPr>
        <p:txBody>
          <a:bodyPr vert="horz" wrap="square" lIns="0" tIns="0" rIns="0" bIns="0" rtlCol="0">
            <a:spAutoFit/>
          </a:bodyPr>
          <a:lstStyle/>
          <a:p>
            <a:pPr algn="just"/>
            <a:r>
              <a:rPr lang="en-US" sz="2400" dirty="0"/>
              <a:t>Professor / Head in the Department of English </a:t>
            </a:r>
            <a:r>
              <a:rPr lang="en-US" sz="2400" dirty="0" err="1"/>
              <a:t>Shri</a:t>
            </a:r>
            <a:r>
              <a:rPr lang="en-US" sz="2400" dirty="0"/>
              <a:t> </a:t>
            </a:r>
            <a:r>
              <a:rPr lang="en-US" sz="2400" dirty="0" err="1"/>
              <a:t>Varshney</a:t>
            </a:r>
            <a:r>
              <a:rPr lang="en-US" sz="2400" dirty="0"/>
              <a:t> College Aligarh. Has more than 30 years of teaching experience. Published Book, Research papers , Articles of general nature in reputed journals, magazines of national and international acclaim. </a:t>
            </a:r>
          </a:p>
          <a:p>
            <a:pPr algn="just"/>
            <a:r>
              <a:rPr lang="en-US" sz="2400" dirty="0"/>
              <a:t> </a:t>
            </a:r>
          </a:p>
          <a:p>
            <a:pPr algn="just"/>
            <a:r>
              <a:rPr lang="en-US" sz="2400" dirty="0"/>
              <a:t>13 students have completed their PhD. thesis under her supervision. Her research areas are mainly contemporary issues like women empowerment, human relationships, environment etc.</a:t>
            </a:r>
          </a:p>
          <a:p>
            <a:pPr algn="just"/>
            <a:r>
              <a:rPr lang="en-US" sz="2400" dirty="0"/>
              <a:t> </a:t>
            </a:r>
          </a:p>
          <a:p>
            <a:pPr algn="just"/>
            <a:r>
              <a:rPr lang="en-US" sz="2400" dirty="0"/>
              <a:t>She is associated with Dr. </a:t>
            </a:r>
            <a:r>
              <a:rPr lang="en-US" sz="2400" dirty="0" err="1"/>
              <a:t>Zakir</a:t>
            </a:r>
            <a:r>
              <a:rPr lang="en-US" sz="2400" dirty="0"/>
              <a:t> </a:t>
            </a:r>
            <a:r>
              <a:rPr lang="en-US" sz="2400" dirty="0" err="1"/>
              <a:t>Hussain</a:t>
            </a:r>
            <a:r>
              <a:rPr lang="en-US" sz="2400" dirty="0"/>
              <a:t> Foundation for last 10 years and actively participated in different activities organized by other NGOs like Universal education society, PFI, Bharat </a:t>
            </a:r>
            <a:r>
              <a:rPr lang="en-US" sz="2400" dirty="0" err="1"/>
              <a:t>vikas</a:t>
            </a:r>
            <a:r>
              <a:rPr lang="en-US" sz="2400" dirty="0"/>
              <a:t> </a:t>
            </a:r>
            <a:r>
              <a:rPr lang="en-US" sz="2400" dirty="0" err="1"/>
              <a:t>parishad</a:t>
            </a:r>
            <a:r>
              <a:rPr lang="en-US" sz="2400" dirty="0"/>
              <a:t> etc.</a:t>
            </a:r>
          </a:p>
          <a:p>
            <a:pPr algn="just"/>
            <a:r>
              <a:rPr lang="en-US" sz="2400" dirty="0"/>
              <a:t> </a:t>
            </a:r>
          </a:p>
          <a:p>
            <a:pPr algn="just"/>
            <a:r>
              <a:rPr lang="en-US" sz="2400" dirty="0"/>
              <a:t>She has also been the member of District level PCPNDT Advisory Committee for 6 years, at present the member of District Human Organ transplantation Committee.</a:t>
            </a:r>
          </a:p>
        </p:txBody>
      </p:sp>
      <p:sp>
        <p:nvSpPr>
          <p:cNvPr id="13" name="object 13"/>
          <p:cNvSpPr/>
          <p:nvPr/>
        </p:nvSpPr>
        <p:spPr>
          <a:xfrm>
            <a:off x="356010" y="282713"/>
            <a:ext cx="33714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10</a:t>
            </a:fld>
            <a:endParaRPr lang="en-US"/>
          </a:p>
        </p:txBody>
      </p:sp>
      <p:pic>
        <p:nvPicPr>
          <p:cNvPr id="17" name="Picture 16" descr="C:\Users\Admin\Downloads\WhatsApp Image 2022-10-08 at 12.47.09.jpeg"/>
          <p:cNvPicPr/>
          <p:nvPr/>
        </p:nvPicPr>
        <p:blipFill>
          <a:blip r:embed="rId4" cstate="print"/>
          <a:srcRect/>
          <a:stretch>
            <a:fillRect/>
          </a:stretch>
        </p:blipFill>
        <p:spPr bwMode="auto">
          <a:xfrm>
            <a:off x="12795250" y="4587875"/>
            <a:ext cx="5943600" cy="6298709"/>
          </a:xfrm>
          <a:prstGeom prst="rect">
            <a:avLst/>
          </a:prstGeom>
          <a:noFill/>
          <a:ln w="9525">
            <a:noFill/>
            <a:miter lim="800000"/>
            <a:headEnd/>
            <a:tailEnd/>
          </a:ln>
        </p:spPr>
      </p:pic>
    </p:spTree>
    <p:extLst>
      <p:ext uri="{BB962C8B-B14F-4D97-AF65-F5344CB8AC3E}">
        <p14:creationId xmlns:p14="http://schemas.microsoft.com/office/powerpoint/2010/main" val="195641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3938250" y="4664074"/>
            <a:ext cx="4343400" cy="5257801"/>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DR. SEEMA GARG</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4524315"/>
          </a:xfrm>
          <a:prstGeom prst="rect">
            <a:avLst/>
          </a:prstGeom>
        </p:spPr>
        <p:txBody>
          <a:bodyPr vert="horz" wrap="square" lIns="0" tIns="0" rIns="0" bIns="0" rtlCol="0">
            <a:spAutoFit/>
          </a:bodyPr>
          <a:lstStyle/>
          <a:p>
            <a:pPr algn="ctr"/>
            <a:r>
              <a:rPr lang="en-US" sz="5400" b="1" dirty="0"/>
              <a:t>Associate Professor</a:t>
            </a:r>
          </a:p>
          <a:p>
            <a:pPr algn="ctr"/>
            <a:r>
              <a:rPr lang="en-US" sz="4000" dirty="0"/>
              <a:t>Ajay Kumar </a:t>
            </a:r>
            <a:r>
              <a:rPr lang="en-US" sz="4000" dirty="0" err="1"/>
              <a:t>Garg</a:t>
            </a:r>
            <a:r>
              <a:rPr lang="en-US" sz="4000" dirty="0"/>
              <a:t> Engineering College</a:t>
            </a:r>
          </a:p>
          <a:p>
            <a:pPr algn="ctr"/>
            <a:r>
              <a:rPr lang="en-US" sz="4000" dirty="0"/>
              <a:t>Ghaziabad</a:t>
            </a:r>
          </a:p>
          <a:p>
            <a:pPr algn="ctr"/>
            <a:r>
              <a:rPr lang="en-US" sz="4000" dirty="0" err="1"/>
              <a:t>B.Tech</a:t>
            </a:r>
            <a:r>
              <a:rPr lang="en-US" sz="4000" dirty="0"/>
              <a:t>.(Electronics &amp; Comm.)</a:t>
            </a:r>
          </a:p>
          <a:p>
            <a:pPr algn="ctr"/>
            <a:r>
              <a:rPr lang="en-US" sz="4000" dirty="0" err="1"/>
              <a:t>MTech</a:t>
            </a:r>
            <a:r>
              <a:rPr lang="en-US" sz="4000" dirty="0"/>
              <a:t>. (Automation &amp; Robotics) PhD (Automation &amp; Robotics)</a:t>
            </a:r>
          </a:p>
          <a:p>
            <a:pPr algn="ctr"/>
            <a:endParaRPr lang="en-US" sz="4000" dirty="0"/>
          </a:p>
        </p:txBody>
      </p:sp>
      <p:sp>
        <p:nvSpPr>
          <p:cNvPr id="13" name="object 13"/>
          <p:cNvSpPr/>
          <p:nvPr/>
        </p:nvSpPr>
        <p:spPr>
          <a:xfrm>
            <a:off x="356010" y="282713"/>
            <a:ext cx="32952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883642"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11</a:t>
            </a:fld>
            <a:endParaRPr lang="en-US"/>
          </a:p>
        </p:txBody>
      </p:sp>
      <p:pic>
        <p:nvPicPr>
          <p:cNvPr id="17" name="Picture 16" descr="C:\Users\Admin\Downloads\8646f44e-b517-42bc-8f4d-0a10c9023332.jpg"/>
          <p:cNvPicPr/>
          <p:nvPr/>
        </p:nvPicPr>
        <p:blipFill>
          <a:blip r:embed="rId4" cstate="print"/>
          <a:srcRect/>
          <a:stretch>
            <a:fillRect/>
          </a:stretch>
        </p:blipFill>
        <p:spPr bwMode="auto">
          <a:xfrm>
            <a:off x="14090650" y="4740275"/>
            <a:ext cx="4267200" cy="5256999"/>
          </a:xfrm>
          <a:prstGeom prst="rect">
            <a:avLst/>
          </a:prstGeom>
          <a:noFill/>
          <a:ln w="9525">
            <a:noFill/>
            <a:miter lim="800000"/>
            <a:headEnd/>
            <a:tailEnd/>
          </a:ln>
        </p:spPr>
      </p:pic>
    </p:spTree>
    <p:extLst>
      <p:ext uri="{BB962C8B-B14F-4D97-AF65-F5344CB8AC3E}">
        <p14:creationId xmlns:p14="http://schemas.microsoft.com/office/powerpoint/2010/main" val="75903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3404850" y="4130676"/>
            <a:ext cx="4495800" cy="662939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603250" y="930275"/>
            <a:ext cx="18364200" cy="3036173"/>
          </a:xfrm>
          <a:prstGeom prst="rect">
            <a:avLst/>
          </a:prstGeom>
        </p:spPr>
        <p:txBody>
          <a:bodyPr vert="horz" wrap="square" lIns="0" tIns="1101810" rIns="0" bIns="0" rtlCol="0">
            <a:spAutoFit/>
          </a:bodyPr>
          <a:lstStyle/>
          <a:p>
            <a:pPr marL="307340">
              <a:lnSpc>
                <a:spcPts val="8150"/>
              </a:lnSpc>
            </a:pPr>
            <a:r>
              <a:rPr lang="en-IN" sz="6600" spc="-135" dirty="0"/>
              <a:t>DR. ZAREEN HUSAIN FAROOQ</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898650" y="5197475"/>
            <a:ext cx="10321290" cy="4739759"/>
          </a:xfrm>
          <a:prstGeom prst="rect">
            <a:avLst/>
          </a:prstGeom>
        </p:spPr>
        <p:txBody>
          <a:bodyPr vert="horz" wrap="square" lIns="0" tIns="0" rIns="0" bIns="0" rtlCol="0">
            <a:spAutoFit/>
          </a:bodyPr>
          <a:lstStyle/>
          <a:p>
            <a:pPr algn="just"/>
            <a:r>
              <a:rPr lang="en-US" sz="2800" dirty="0"/>
              <a:t>Dr. </a:t>
            </a:r>
            <a:r>
              <a:rPr lang="en-US" sz="2800" dirty="0" err="1"/>
              <a:t>Zareen</a:t>
            </a:r>
            <a:r>
              <a:rPr lang="en-US" sz="2800" dirty="0"/>
              <a:t> Husain </a:t>
            </a:r>
            <a:r>
              <a:rPr lang="en-US" sz="2800" dirty="0" err="1"/>
              <a:t>Farooq</a:t>
            </a:r>
            <a:r>
              <a:rPr lang="en-US" sz="2800" dirty="0"/>
              <a:t> is an Assistant Professor at the Department of Business Administration, Faculty of Management Studies and Research. Her research and teaching activities mainly focus on Organizational Behavior, Change, Strategic Management, Leadership and Management and Islam. She concluded her doctoral thesis at the Department of Business Administration, Aligarh Muslim University. Her Ph.D. topic was 'Change Management through Balanced Scorecard Perspective: A Study of Selected Indian Organizations'. </a:t>
            </a:r>
            <a:r>
              <a:rPr lang="en-US" sz="2800" dirty="0" err="1"/>
              <a:t>Zareen</a:t>
            </a:r>
            <a:r>
              <a:rPr lang="en-US" sz="2800" dirty="0"/>
              <a:t> gained an M.B.A. and a First Class Honours for her B.A. in Economics at Aligarh Muslim University. She holds a certificate for attending Durham Islamic Finance Summer School at Durham University Business School, United Kingdom.</a:t>
            </a:r>
          </a:p>
        </p:txBody>
      </p:sp>
      <p:sp>
        <p:nvSpPr>
          <p:cNvPr id="13" name="object 13"/>
          <p:cNvSpPr/>
          <p:nvPr/>
        </p:nvSpPr>
        <p:spPr>
          <a:xfrm>
            <a:off x="356010" y="282713"/>
            <a:ext cx="36000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12</a:t>
            </a:fld>
            <a:endParaRPr lang="en-US"/>
          </a:p>
        </p:txBody>
      </p:sp>
      <p:pic>
        <p:nvPicPr>
          <p:cNvPr id="17" name="Picture 16" descr="C:\Users\Admin\Downloads\10076110.jpg"/>
          <p:cNvPicPr/>
          <p:nvPr/>
        </p:nvPicPr>
        <p:blipFill>
          <a:blip r:embed="rId4" cstate="print"/>
          <a:srcRect/>
          <a:stretch>
            <a:fillRect/>
          </a:stretch>
        </p:blipFill>
        <p:spPr bwMode="auto">
          <a:xfrm>
            <a:off x="13481050" y="4587875"/>
            <a:ext cx="4419600" cy="6119929"/>
          </a:xfrm>
          <a:prstGeom prst="rect">
            <a:avLst/>
          </a:prstGeom>
          <a:noFill/>
          <a:ln w="9525">
            <a:noFill/>
            <a:miter lim="800000"/>
            <a:headEnd/>
            <a:tailEnd/>
          </a:ln>
        </p:spPr>
      </p:pic>
    </p:spTree>
    <p:extLst>
      <p:ext uri="{BB962C8B-B14F-4D97-AF65-F5344CB8AC3E}">
        <p14:creationId xmlns:p14="http://schemas.microsoft.com/office/powerpoint/2010/main" val="81956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603250" y="777875"/>
            <a:ext cx="18364200" cy="3036173"/>
          </a:xfrm>
          <a:prstGeom prst="rect">
            <a:avLst/>
          </a:prstGeom>
        </p:spPr>
        <p:txBody>
          <a:bodyPr vert="horz" wrap="square" lIns="0" tIns="1101810" rIns="0" bIns="0" rtlCol="0">
            <a:spAutoFit/>
          </a:bodyPr>
          <a:lstStyle/>
          <a:p>
            <a:pPr marL="307340">
              <a:lnSpc>
                <a:spcPts val="8150"/>
              </a:lnSpc>
            </a:pPr>
            <a:r>
              <a:rPr lang="en-IN" sz="6600" spc="-135" dirty="0"/>
              <a:t>DR. SAMINA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908050" y="4283075"/>
            <a:ext cx="11159490" cy="7017306"/>
          </a:xfrm>
          <a:prstGeom prst="rect">
            <a:avLst/>
          </a:prstGeom>
        </p:spPr>
        <p:txBody>
          <a:bodyPr vert="horz" wrap="square" lIns="0" tIns="0" rIns="0" bIns="0" rtlCol="0">
            <a:spAutoFit/>
          </a:bodyPr>
          <a:lstStyle/>
          <a:p>
            <a:pPr algn="just"/>
            <a:r>
              <a:rPr lang="en-US" sz="2400" dirty="0"/>
              <a:t>Dr. </a:t>
            </a:r>
            <a:r>
              <a:rPr lang="en-US" sz="2400" dirty="0" err="1"/>
              <a:t>Samina</a:t>
            </a:r>
            <a:r>
              <a:rPr lang="en-US" sz="2400" dirty="0"/>
              <a:t>, is presently working as Principal, AMU, ABK High School, Aligarh, India. She is holding Ph.D. in the field of Education along with a specialization in English.  She has more than 16 years of teaching experience in the field of Higher Education and was associated with one of the most renowned institutes of Aligarh i.e. Al-</a:t>
            </a:r>
            <a:r>
              <a:rPr lang="en-US" sz="2400" dirty="0" err="1"/>
              <a:t>Barkaat</a:t>
            </a:r>
            <a:r>
              <a:rPr lang="en-US" sz="2400" dirty="0"/>
              <a:t> Institute of Education, Aligarh. She bears keen interest in Research, Educational Psychology and Social Service. She has contributed chapters in edited books in addition to publications in reputed journals.  She has been convener to National Seminar sponsored by ICSSR, New Delhi, India and Course Coordinator to Refresher Program organized by CALEM, UGC, HRDC, AMU, Aligarh under the scheme of PMMMNMTT.  She is the Adjunct Faculty for Research Guidance at </a:t>
            </a:r>
            <a:r>
              <a:rPr lang="en-US" sz="2400" dirty="0" err="1"/>
              <a:t>Peeble</a:t>
            </a:r>
            <a:r>
              <a:rPr lang="en-US" sz="2400" dirty="0"/>
              <a:t> Hills University, Indian Management Academy for Research Guidance since 2017. She has presented papers  in more  than 40 National and International  Seminars, attended  refresher  courses including  Academic Leadership participated in more than dozens of workshops and almost the same number of workshops are at her credit, which she had organized in local vicinity under the  Project ‘Sharing the Knowledge’. She had been the recipient of many academic awards and scholarship and completed 15 days course on Test Construction from CITO International, Netherlands   under the Netherlands Fellowship Program (NFP). She also visited Cambridge University for presenting a paper in Gulf Research Meeting, 2019, which is about to be published in a book. </a:t>
            </a:r>
            <a:endParaRPr sz="2400" dirty="0">
              <a:latin typeface="Garamond"/>
              <a:cs typeface="Garamond"/>
            </a:endParaRPr>
          </a:p>
        </p:txBody>
      </p:sp>
      <p:sp>
        <p:nvSpPr>
          <p:cNvPr id="13" name="object 13"/>
          <p:cNvSpPr/>
          <p:nvPr/>
        </p:nvSpPr>
        <p:spPr>
          <a:xfrm>
            <a:off x="356010" y="282713"/>
            <a:ext cx="37524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13</a:t>
            </a:fld>
            <a:endParaRPr lang="en-US"/>
          </a:p>
        </p:txBody>
      </p:sp>
      <p:pic>
        <p:nvPicPr>
          <p:cNvPr id="17" name="Picture 16" descr="C:\Users\Admin\Downloads\10078614-1622627163.jpg"/>
          <p:cNvPicPr/>
          <p:nvPr/>
        </p:nvPicPr>
        <p:blipFill>
          <a:blip r:embed="rId4" cstate="print"/>
          <a:srcRect/>
          <a:stretch>
            <a:fillRect/>
          </a:stretch>
        </p:blipFill>
        <p:spPr bwMode="auto">
          <a:xfrm>
            <a:off x="13023850" y="4740275"/>
            <a:ext cx="5562600" cy="6096914"/>
          </a:xfrm>
          <a:prstGeom prst="rect">
            <a:avLst/>
          </a:prstGeom>
          <a:noFill/>
          <a:ln w="9525">
            <a:noFill/>
            <a:miter lim="800000"/>
            <a:headEnd/>
            <a:tailEnd/>
          </a:ln>
        </p:spPr>
      </p:pic>
    </p:spTree>
    <p:extLst>
      <p:ext uri="{BB962C8B-B14F-4D97-AF65-F5344CB8AC3E}">
        <p14:creationId xmlns:p14="http://schemas.microsoft.com/office/powerpoint/2010/main" val="119979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DR. IRAJ ALAM KHAN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7650" y="4816475"/>
            <a:ext cx="10321290" cy="5170646"/>
          </a:xfrm>
          <a:prstGeom prst="rect">
            <a:avLst/>
          </a:prstGeom>
        </p:spPr>
        <p:txBody>
          <a:bodyPr vert="horz" wrap="square" lIns="0" tIns="0" rIns="0" bIns="0" rtlCol="0">
            <a:spAutoFit/>
          </a:bodyPr>
          <a:lstStyle/>
          <a:p>
            <a:pPr algn="just"/>
            <a:r>
              <a:rPr lang="en-US" sz="2400" dirty="0"/>
              <a:t>Dr </a:t>
            </a:r>
            <a:r>
              <a:rPr lang="en-US" sz="2400" dirty="0" err="1"/>
              <a:t>Iraj</a:t>
            </a:r>
            <a:r>
              <a:rPr lang="en-US" sz="2400" dirty="0"/>
              <a:t> </a:t>
            </a:r>
            <a:r>
              <a:rPr lang="en-US" sz="2400" dirty="0" err="1"/>
              <a:t>Alam</a:t>
            </a:r>
            <a:r>
              <a:rPr lang="en-US" sz="2400" dirty="0"/>
              <a:t> Khan passed MBBS in 2009 from </a:t>
            </a:r>
            <a:r>
              <a:rPr lang="en-US" sz="2400" dirty="0" err="1"/>
              <a:t>Netaji</a:t>
            </a:r>
            <a:r>
              <a:rPr lang="en-US" sz="2400" dirty="0"/>
              <a:t> </a:t>
            </a:r>
            <a:r>
              <a:rPr lang="en-US" sz="2400" dirty="0" err="1"/>
              <a:t>Subhash</a:t>
            </a:r>
            <a:r>
              <a:rPr lang="en-US" sz="2400" dirty="0"/>
              <a:t> Chandra Bose Medical College, Jabalpur and qualified MD (Pediatrics) in first attempt in 2012 from Gandhi Medical College , Bhopal. She worked as a Senior Registrar in Department of </a:t>
            </a:r>
            <a:r>
              <a:rPr lang="en-US" sz="2400" dirty="0" err="1"/>
              <a:t>Pediatrics,Kalawati</a:t>
            </a:r>
            <a:r>
              <a:rPr lang="en-US" sz="2400" dirty="0"/>
              <a:t> saran Children Hospital, New Delhi and JNMCH AMU Aligarh. After completing her tenure as Senior Resident, she joined as an Assistant Professor in the Department of </a:t>
            </a:r>
            <a:r>
              <a:rPr lang="en-US" sz="2400" dirty="0" err="1"/>
              <a:t>Paediatrics</a:t>
            </a:r>
            <a:r>
              <a:rPr lang="en-US" sz="2400" dirty="0"/>
              <a:t>, JNMCH, AMU, Aligarh, the post at which she is working since Sep 2015. The duties include teaching undergraduate and post-graduate students (MD &amp; DCH), both clinical as well as classroom teachings; attending OPD, emergency calls, </a:t>
            </a:r>
            <a:r>
              <a:rPr lang="en-US" sz="2400" dirty="0" err="1"/>
              <a:t>paediatric</a:t>
            </a:r>
            <a:r>
              <a:rPr lang="en-US" sz="2400" dirty="0"/>
              <a:t> ICU and neonates, referrals from colleagues and allied specialties and helping post-graduate students with their thesis work.  Currently, she is involved in developing Pediatric Neurology division in the department. This is to cater the ever increasing cases of epilepsy, </a:t>
            </a:r>
            <a:r>
              <a:rPr lang="en-US" sz="2400" dirty="0" err="1"/>
              <a:t>neurodevelopmental</a:t>
            </a:r>
            <a:r>
              <a:rPr lang="en-US" sz="2400" dirty="0"/>
              <a:t> delay and the other neurological issues of pediatric age group in our catchment area. </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14</a:t>
            </a:fld>
            <a:endParaRPr lang="en-US"/>
          </a:p>
        </p:txBody>
      </p:sp>
      <p:pic>
        <p:nvPicPr>
          <p:cNvPr id="17" name="Picture 16" descr="C:\Users\Admin\Downloads\10076148-1637836532.jpg"/>
          <p:cNvPicPr/>
          <p:nvPr/>
        </p:nvPicPr>
        <p:blipFill>
          <a:blip r:embed="rId4" cstate="print"/>
          <a:srcRect/>
          <a:stretch>
            <a:fillRect/>
          </a:stretch>
        </p:blipFill>
        <p:spPr bwMode="auto">
          <a:xfrm>
            <a:off x="13938250" y="4778375"/>
            <a:ext cx="4038600" cy="4610100"/>
          </a:xfrm>
          <a:prstGeom prst="rect">
            <a:avLst/>
          </a:prstGeom>
          <a:noFill/>
          <a:ln w="9525">
            <a:noFill/>
            <a:miter lim="800000"/>
            <a:headEnd/>
            <a:tailEnd/>
          </a:ln>
        </p:spPr>
      </p:pic>
    </p:spTree>
    <p:extLst>
      <p:ext uri="{BB962C8B-B14F-4D97-AF65-F5344CB8AC3E}">
        <p14:creationId xmlns:p14="http://schemas.microsoft.com/office/powerpoint/2010/main" val="131097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3404850" y="4130676"/>
            <a:ext cx="5105400" cy="6705599"/>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DR. TABASSUM SHAIKH</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670050" y="5426075"/>
            <a:ext cx="10321290" cy="3877985"/>
          </a:xfrm>
          <a:prstGeom prst="rect">
            <a:avLst/>
          </a:prstGeom>
        </p:spPr>
        <p:txBody>
          <a:bodyPr vert="horz" wrap="square" lIns="0" tIns="0" rIns="0" bIns="0" rtlCol="0">
            <a:spAutoFit/>
          </a:bodyPr>
          <a:lstStyle/>
          <a:p>
            <a:pPr algn="just"/>
            <a:r>
              <a:rPr lang="en-US" sz="3600" dirty="0"/>
              <a:t>In Teaching profession for the past 25 </a:t>
            </a:r>
            <a:r>
              <a:rPr lang="en-US" sz="3600" dirty="0" err="1"/>
              <a:t>yeras</a:t>
            </a:r>
            <a:r>
              <a:rPr lang="en-US" sz="3600" dirty="0"/>
              <a:t>.</a:t>
            </a:r>
          </a:p>
          <a:p>
            <a:pPr algn="just"/>
            <a:r>
              <a:rPr lang="en-US" sz="3600" dirty="0"/>
              <a:t>Loreto Convent Intermediate College, </a:t>
            </a:r>
            <a:r>
              <a:rPr lang="en-US" sz="3600" dirty="0" err="1"/>
              <a:t>Lucknow</a:t>
            </a:r>
            <a:r>
              <a:rPr lang="en-US" sz="3600" dirty="0"/>
              <a:t> (10 years)</a:t>
            </a:r>
          </a:p>
          <a:p>
            <a:pPr algn="just"/>
            <a:r>
              <a:rPr lang="en-US" sz="3600" dirty="0"/>
              <a:t>Cathedral Senior Secondary school, </a:t>
            </a:r>
            <a:r>
              <a:rPr lang="en-US" sz="3600" dirty="0" err="1"/>
              <a:t>Hazratganj</a:t>
            </a:r>
            <a:r>
              <a:rPr lang="en-US" sz="3600" dirty="0"/>
              <a:t>, </a:t>
            </a:r>
            <a:r>
              <a:rPr lang="en-US" sz="3600" dirty="0" err="1"/>
              <a:t>Lucknow</a:t>
            </a:r>
            <a:r>
              <a:rPr lang="en-US" sz="3600" dirty="0"/>
              <a:t> ( 11 years )</a:t>
            </a:r>
          </a:p>
          <a:p>
            <a:pPr algn="just"/>
            <a:r>
              <a:rPr lang="en-US" sz="3600" dirty="0"/>
              <a:t>Middle East International </a:t>
            </a:r>
            <a:r>
              <a:rPr lang="en-US" sz="3600" dirty="0" err="1"/>
              <a:t>school,RIYADH</a:t>
            </a:r>
            <a:r>
              <a:rPr lang="en-US" sz="3600" dirty="0"/>
              <a:t>, KSA (1 year )</a:t>
            </a:r>
          </a:p>
          <a:p>
            <a:pPr algn="just"/>
            <a:r>
              <a:rPr lang="en-US" sz="3600" dirty="0"/>
              <a:t>Online Teaching</a:t>
            </a:r>
          </a:p>
        </p:txBody>
      </p:sp>
      <p:sp>
        <p:nvSpPr>
          <p:cNvPr id="13" name="object 13"/>
          <p:cNvSpPr/>
          <p:nvPr/>
        </p:nvSpPr>
        <p:spPr>
          <a:xfrm>
            <a:off x="356010" y="282713"/>
            <a:ext cx="3600040" cy="14857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15</a:t>
            </a:fld>
            <a:endParaRPr lang="en-US"/>
          </a:p>
        </p:txBody>
      </p:sp>
      <p:pic>
        <p:nvPicPr>
          <p:cNvPr id="17" name="Picture 16" descr="C:\Users\Admin\Downloads\WhatsApp Image 2022-10-08 at 03.55.41.jpeg"/>
          <p:cNvPicPr/>
          <p:nvPr/>
        </p:nvPicPr>
        <p:blipFill>
          <a:blip r:embed="rId4" cstate="print"/>
          <a:srcRect/>
          <a:stretch>
            <a:fillRect/>
          </a:stretch>
        </p:blipFill>
        <p:spPr bwMode="auto">
          <a:xfrm>
            <a:off x="13328650" y="4740275"/>
            <a:ext cx="5029200" cy="6100142"/>
          </a:xfrm>
          <a:prstGeom prst="rect">
            <a:avLst/>
          </a:prstGeom>
          <a:noFill/>
          <a:ln w="9525">
            <a:noFill/>
            <a:miter lim="800000"/>
            <a:headEnd/>
            <a:tailEnd/>
          </a:ln>
        </p:spPr>
      </p:pic>
    </p:spTree>
    <p:extLst>
      <p:ext uri="{BB962C8B-B14F-4D97-AF65-F5344CB8AC3E}">
        <p14:creationId xmlns:p14="http://schemas.microsoft.com/office/powerpoint/2010/main" val="1027908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DR. SADAF RASOOL</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4924425"/>
          </a:xfrm>
          <a:prstGeom prst="rect">
            <a:avLst/>
          </a:prstGeom>
        </p:spPr>
        <p:txBody>
          <a:bodyPr vert="horz" wrap="square" lIns="0" tIns="0" rIns="0" bIns="0" rtlCol="0">
            <a:spAutoFit/>
          </a:bodyPr>
          <a:lstStyle/>
          <a:p>
            <a:pPr algn="just"/>
            <a:r>
              <a:rPr lang="en-US" sz="4000" dirty="0"/>
              <a:t>I m a Doctor n runs my own Hospital with name MAXO in </a:t>
            </a:r>
            <a:r>
              <a:rPr lang="en-US" sz="4000" dirty="0" err="1"/>
              <a:t>Khurja</a:t>
            </a:r>
            <a:r>
              <a:rPr lang="en-US" sz="4000" dirty="0"/>
              <a:t>, Dist. </a:t>
            </a:r>
            <a:r>
              <a:rPr lang="en-US" sz="4000" dirty="0" err="1"/>
              <a:t>Bulandshahar</a:t>
            </a:r>
            <a:r>
              <a:rPr lang="en-US" sz="4000" dirty="0"/>
              <a:t>. Being a doctor I usually arrange free health check-ups for ladies in my Hospital. Beside this I support and work for a NGO named </a:t>
            </a:r>
            <a:r>
              <a:rPr lang="en-US" sz="4000" dirty="0" err="1"/>
              <a:t>Mahila</a:t>
            </a:r>
            <a:r>
              <a:rPr lang="en-US" sz="4000" dirty="0"/>
              <a:t> </a:t>
            </a:r>
            <a:r>
              <a:rPr lang="en-US" sz="4000" dirty="0" err="1"/>
              <a:t>Jeewan</a:t>
            </a:r>
            <a:r>
              <a:rPr lang="en-US" sz="4000" dirty="0"/>
              <a:t> </a:t>
            </a:r>
            <a:r>
              <a:rPr lang="en-US" sz="4000" dirty="0" err="1"/>
              <a:t>Utthan</a:t>
            </a:r>
            <a:r>
              <a:rPr lang="en-US" sz="4000" dirty="0"/>
              <a:t> </a:t>
            </a:r>
            <a:r>
              <a:rPr lang="en-US" sz="4000" dirty="0" err="1"/>
              <a:t>Samiti</a:t>
            </a:r>
            <a:r>
              <a:rPr lang="en-US" sz="4000" dirty="0"/>
              <a:t>, which works to empower Women in our town by teaching them stitching n beautician course/</a:t>
            </a:r>
            <a:r>
              <a:rPr lang="en-US" sz="4000" dirty="0" err="1"/>
              <a:t>Heena</a:t>
            </a:r>
            <a:r>
              <a:rPr lang="en-US" sz="4000" dirty="0"/>
              <a:t> &amp;  Art etc..</a:t>
            </a:r>
          </a:p>
        </p:txBody>
      </p:sp>
      <p:sp>
        <p:nvSpPr>
          <p:cNvPr id="13" name="object 13"/>
          <p:cNvSpPr/>
          <p:nvPr/>
        </p:nvSpPr>
        <p:spPr>
          <a:xfrm>
            <a:off x="356010" y="282713"/>
            <a:ext cx="32190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807442"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16</a:t>
            </a:fld>
            <a:endParaRPr lang="en-US"/>
          </a:p>
        </p:txBody>
      </p:sp>
      <p:pic>
        <p:nvPicPr>
          <p:cNvPr id="17" name="Picture 16" descr="C:\Users\Admin\Downloads\WhatsApp Image 2022-10-09 at 23.56.11 (1).jpeg"/>
          <p:cNvPicPr/>
          <p:nvPr/>
        </p:nvPicPr>
        <p:blipFill>
          <a:blip r:embed="rId4" cstate="print"/>
          <a:srcRect/>
          <a:stretch>
            <a:fillRect/>
          </a:stretch>
        </p:blipFill>
        <p:spPr bwMode="auto">
          <a:xfrm>
            <a:off x="14014450" y="4905375"/>
            <a:ext cx="3962400" cy="4178300"/>
          </a:xfrm>
          <a:prstGeom prst="rect">
            <a:avLst/>
          </a:prstGeom>
          <a:noFill/>
          <a:ln w="9525">
            <a:noFill/>
            <a:miter lim="800000"/>
            <a:headEnd/>
            <a:tailEnd/>
          </a:ln>
        </p:spPr>
      </p:pic>
    </p:spTree>
    <p:extLst>
      <p:ext uri="{BB962C8B-B14F-4D97-AF65-F5344CB8AC3E}">
        <p14:creationId xmlns:p14="http://schemas.microsoft.com/office/powerpoint/2010/main" val="99555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DR. SYYADA FAHEEM</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4062651"/>
          </a:xfrm>
          <a:prstGeom prst="rect">
            <a:avLst/>
          </a:prstGeom>
        </p:spPr>
        <p:txBody>
          <a:bodyPr vert="horz" wrap="square" lIns="0" tIns="0" rIns="0" bIns="0" rtlCol="0">
            <a:spAutoFit/>
          </a:bodyPr>
          <a:lstStyle/>
          <a:p>
            <a:pPr algn="just"/>
            <a:r>
              <a:rPr lang="en-US" sz="2400" dirty="0"/>
              <a:t>Dr. </a:t>
            </a:r>
            <a:r>
              <a:rPr lang="en-US" sz="2400" dirty="0" err="1"/>
              <a:t>Syyada</a:t>
            </a:r>
            <a:r>
              <a:rPr lang="en-US" sz="2400" dirty="0"/>
              <a:t> </a:t>
            </a:r>
            <a:r>
              <a:rPr lang="en-US" sz="2400" dirty="0" err="1"/>
              <a:t>Faheem</a:t>
            </a:r>
            <a:r>
              <a:rPr lang="en-US" sz="2400" dirty="0"/>
              <a:t> is Assistant Professor and the Coordinator of Applied Sciences and Humanities Section of University Boys Polytechnic. She has been teaching English and Communication Skills for over 17 years. She possesses a strong academic record, having University Gold Medals for standing first at the Graduate (BA(</a:t>
            </a:r>
            <a:r>
              <a:rPr lang="en-US" sz="2400" dirty="0" err="1"/>
              <a:t>Hons</a:t>
            </a:r>
            <a:r>
              <a:rPr lang="en-US" sz="2400" dirty="0"/>
              <a:t>)) and Post Graduate (MA) levels. </a:t>
            </a:r>
          </a:p>
          <a:p>
            <a:pPr algn="just"/>
            <a:r>
              <a:rPr lang="en-US" sz="2400" dirty="0"/>
              <a:t> Her area of interest includes Feminist Criticism, Women's Studies, Continental Drama, Migrant Literature, Autobiographies and Memoirs. She has published papers in various Journals/Conferences of national and international repute.</a:t>
            </a:r>
          </a:p>
          <a:p>
            <a:pPr algn="just"/>
            <a:r>
              <a:rPr lang="en-US" sz="2400" dirty="0"/>
              <a:t> Besides her academic excellence ,Ms </a:t>
            </a:r>
            <a:r>
              <a:rPr lang="en-US" sz="2400" dirty="0" err="1"/>
              <a:t>Faheem</a:t>
            </a:r>
            <a:r>
              <a:rPr lang="en-US" sz="2400" dirty="0"/>
              <a:t> is a painter , a traveler and a digital content </a:t>
            </a:r>
            <a:r>
              <a:rPr lang="en-US" sz="2400" dirty="0" err="1"/>
              <a:t>creator.Also</a:t>
            </a:r>
            <a:r>
              <a:rPr lang="en-US" sz="2400" dirty="0"/>
              <a:t> , she has been associated with various NGOs working for women empowerment.</a:t>
            </a:r>
          </a:p>
        </p:txBody>
      </p:sp>
      <p:sp>
        <p:nvSpPr>
          <p:cNvPr id="13" name="object 13"/>
          <p:cNvSpPr/>
          <p:nvPr/>
        </p:nvSpPr>
        <p:spPr>
          <a:xfrm>
            <a:off x="356010" y="282713"/>
            <a:ext cx="33714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883642"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17</a:t>
            </a:fld>
            <a:endParaRPr lang="en-US"/>
          </a:p>
        </p:txBody>
      </p:sp>
      <p:pic>
        <p:nvPicPr>
          <p:cNvPr id="17" name="Picture 16" descr="C:\Users\Admin\Downloads\WhatsApp Image 2022-10-12 at 05.41.29.jpeg"/>
          <p:cNvPicPr/>
          <p:nvPr/>
        </p:nvPicPr>
        <p:blipFill>
          <a:blip r:embed="rId4" cstate="print"/>
          <a:srcRect/>
          <a:stretch>
            <a:fillRect/>
          </a:stretch>
        </p:blipFill>
        <p:spPr bwMode="auto">
          <a:xfrm>
            <a:off x="14243050" y="4664075"/>
            <a:ext cx="3429000" cy="4905644"/>
          </a:xfrm>
          <a:prstGeom prst="rect">
            <a:avLst/>
          </a:prstGeom>
          <a:noFill/>
          <a:ln w="9525">
            <a:noFill/>
            <a:miter lim="800000"/>
            <a:headEnd/>
            <a:tailEnd/>
          </a:ln>
        </p:spPr>
      </p:pic>
    </p:spTree>
    <p:extLst>
      <p:ext uri="{BB962C8B-B14F-4D97-AF65-F5344CB8AC3E}">
        <p14:creationId xmlns:p14="http://schemas.microsoft.com/office/powerpoint/2010/main" val="66607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SIMRAH FAZLI</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670050" y="5426075"/>
            <a:ext cx="10321290" cy="3816429"/>
          </a:xfrm>
          <a:prstGeom prst="rect">
            <a:avLst/>
          </a:prstGeom>
        </p:spPr>
        <p:txBody>
          <a:bodyPr vert="horz" wrap="square" lIns="0" tIns="0" rIns="0" bIns="0" rtlCol="0">
            <a:spAutoFit/>
          </a:bodyPr>
          <a:lstStyle/>
          <a:p>
            <a:pPr algn="ctr"/>
            <a:r>
              <a:rPr lang="en-US" sz="4000" b="1" dirty="0"/>
              <a:t>Pursuing </a:t>
            </a:r>
            <a:r>
              <a:rPr lang="en-US" sz="4000" b="1" dirty="0" err="1"/>
              <a:t>B.Com</a:t>
            </a:r>
            <a:r>
              <a:rPr lang="en-US" sz="4000" b="1" dirty="0"/>
              <a:t> (Final Year)</a:t>
            </a:r>
            <a:endParaRPr lang="en-US" sz="4000" dirty="0"/>
          </a:p>
          <a:p>
            <a:pPr algn="ctr"/>
            <a:r>
              <a:rPr lang="en-US" sz="4000" b="1" dirty="0"/>
              <a:t>Aligarh Muslim University, Aligarh</a:t>
            </a:r>
          </a:p>
          <a:p>
            <a:pPr algn="just"/>
            <a:r>
              <a:rPr lang="en-US" sz="4000" dirty="0"/>
              <a:t>Being an entrepreneur to help not only myself but to generate possibility for others and serving the humanity when there is crunch in the society.</a:t>
            </a:r>
          </a:p>
          <a:p>
            <a:pPr algn="ctr"/>
            <a:endParaRPr lang="en-IN" sz="2400" dirty="0"/>
          </a:p>
          <a:p>
            <a:pPr algn="ctr"/>
            <a:endParaRPr lang="en-US" sz="2400" dirty="0"/>
          </a:p>
        </p:txBody>
      </p:sp>
      <p:sp>
        <p:nvSpPr>
          <p:cNvPr id="13" name="object 13"/>
          <p:cNvSpPr/>
          <p:nvPr/>
        </p:nvSpPr>
        <p:spPr>
          <a:xfrm>
            <a:off x="356010" y="282713"/>
            <a:ext cx="3600040" cy="14857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18</a:t>
            </a:fld>
            <a:endParaRPr lang="en-US"/>
          </a:p>
        </p:txBody>
      </p:sp>
      <p:sp>
        <p:nvSpPr>
          <p:cNvPr id="26626" name="Rectangle 2"/>
          <p:cNvSpPr>
            <a:spLocks noChangeArrowheads="1"/>
          </p:cNvSpPr>
          <p:nvPr/>
        </p:nvSpPr>
        <p:spPr bwMode="auto">
          <a:xfrm>
            <a:off x="0" y="0"/>
            <a:ext cx="201041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5" name="Oval 2" descr="Title: Professional Headshot of Man"/>
          <p:cNvSpPr>
            <a:spLocks noChangeArrowheads="1"/>
          </p:cNvSpPr>
          <p:nvPr/>
        </p:nvSpPr>
        <p:spPr bwMode="auto">
          <a:xfrm>
            <a:off x="13862050" y="4892675"/>
            <a:ext cx="4419600" cy="5780088"/>
          </a:xfrm>
          <a:prstGeom prst="ellipse">
            <a:avLst/>
          </a:prstGeom>
          <a:blipFill dpi="0" rotWithShape="1">
            <a:blip r:embed="rId4" cstate="print"/>
            <a:srcRect/>
            <a:stretch>
              <a:fillRect/>
            </a:stretch>
          </a:blipFill>
          <a:ln w="63500">
            <a:solidFill>
              <a:srgbClr val="76923C"/>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3009847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MYSHA MANAAL TAJ</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746250" y="4206875"/>
            <a:ext cx="10058400" cy="6555641"/>
          </a:xfrm>
          <a:prstGeom prst="rect">
            <a:avLst/>
          </a:prstGeom>
        </p:spPr>
        <p:txBody>
          <a:bodyPr vert="horz" wrap="square" lIns="0" tIns="0" rIns="0" bIns="0" rtlCol="0">
            <a:spAutoFit/>
          </a:bodyPr>
          <a:lstStyle/>
          <a:p>
            <a:pPr algn="ctr"/>
            <a:r>
              <a:rPr lang="en-US" sz="2400" b="1" dirty="0"/>
              <a:t>Pursuing SSSC from DPS, Aligarh</a:t>
            </a:r>
          </a:p>
          <a:p>
            <a:r>
              <a:rPr lang="en-US" sz="2400" dirty="0"/>
              <a:t>I have contributed in organizing many competitions and functions at school.</a:t>
            </a:r>
          </a:p>
          <a:p>
            <a:r>
              <a:rPr lang="en-US" sz="2400" dirty="0"/>
              <a:t> I have assisted teachers and faculty with writing of certificates and registration forms.</a:t>
            </a:r>
          </a:p>
          <a:p>
            <a:r>
              <a:rPr lang="en-US" sz="2400" dirty="0"/>
              <a:t>I am a post holder in the student council and also the English editor.</a:t>
            </a:r>
          </a:p>
          <a:p>
            <a:r>
              <a:rPr lang="en-US" sz="2400" b="1" dirty="0"/>
              <a:t>Paper Contribution: </a:t>
            </a:r>
            <a:endParaRPr lang="en-US" sz="2400" dirty="0"/>
          </a:p>
          <a:p>
            <a:r>
              <a:rPr lang="en-US" sz="2400" dirty="0"/>
              <a:t>Paper contributed as Co- Author in GRM, 2022 in Virtual on the topic “Tourism, Economic diversification and Economic Diplomacy: lessons from the Arabian gulf.”</a:t>
            </a:r>
          </a:p>
          <a:p>
            <a:pPr algn="just"/>
            <a:r>
              <a:rPr lang="en-US" sz="2400" dirty="0"/>
              <a:t>Got a Certificate of Appreciation for contributing my artwork inspired by women’s voice and vision at the </a:t>
            </a:r>
            <a:r>
              <a:rPr lang="en-US" sz="2400" b="1" dirty="0"/>
              <a:t>“Women Depicting Women”</a:t>
            </a:r>
            <a:r>
              <a:rPr lang="en-US" sz="2400" dirty="0"/>
              <a:t> Art Exhibition organized by </a:t>
            </a:r>
            <a:r>
              <a:rPr lang="en-US" sz="2400" b="1" dirty="0"/>
              <a:t>Rising Beyond The Ceiling</a:t>
            </a:r>
            <a:r>
              <a:rPr lang="en-US" sz="2400" dirty="0"/>
              <a:t> in June 2022</a:t>
            </a:r>
          </a:p>
          <a:p>
            <a:pPr algn="just"/>
            <a:r>
              <a:rPr lang="en-US" sz="2400" dirty="0"/>
              <a:t>First prize in the inter-school poster making competition on the occasion of International Earth Day</a:t>
            </a:r>
          </a:p>
          <a:p>
            <a:pPr algn="just"/>
            <a:r>
              <a:rPr lang="en-US" sz="2400" dirty="0"/>
              <a:t>7th rank in the school in international English Olympiad in Class VIII</a:t>
            </a:r>
          </a:p>
          <a:p>
            <a:pPr algn="ctr"/>
            <a:endParaRPr lang="en-US" sz="1200" b="1" dirty="0"/>
          </a:p>
          <a:p>
            <a:pPr algn="ctr"/>
            <a:endParaRPr sz="5400" b="1" dirty="0">
              <a:latin typeface="Garamond"/>
              <a:cs typeface="Garamond"/>
            </a:endParaRPr>
          </a:p>
        </p:txBody>
      </p:sp>
      <p:sp>
        <p:nvSpPr>
          <p:cNvPr id="13" name="object 13"/>
          <p:cNvSpPr/>
          <p:nvPr/>
        </p:nvSpPr>
        <p:spPr>
          <a:xfrm>
            <a:off x="356010" y="282713"/>
            <a:ext cx="3371440" cy="14857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19</a:t>
            </a:fld>
            <a:endParaRPr lang="en-US"/>
          </a:p>
        </p:txBody>
      </p:sp>
      <p:sp>
        <p:nvSpPr>
          <p:cNvPr id="24577" name="Oval 1" descr="Title: Professional Headshot of Man"/>
          <p:cNvSpPr>
            <a:spLocks noChangeArrowheads="1"/>
          </p:cNvSpPr>
          <p:nvPr/>
        </p:nvSpPr>
        <p:spPr bwMode="auto">
          <a:xfrm>
            <a:off x="14090650" y="4968875"/>
            <a:ext cx="3962400" cy="5018087"/>
          </a:xfrm>
          <a:prstGeom prst="ellipse">
            <a:avLst/>
          </a:prstGeom>
          <a:blipFill dpi="0" rotWithShape="1">
            <a:blip r:embed="rId4" cstate="print"/>
            <a:srcRect/>
            <a:stretch>
              <a:fillRect/>
            </a:stretch>
          </a:blipFill>
          <a:ln w="63500">
            <a:solidFill>
              <a:srgbClr val="76923C"/>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97151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393" y="1811463"/>
            <a:ext cx="18439765" cy="8754110"/>
          </a:xfrm>
          <a:custGeom>
            <a:avLst/>
            <a:gdLst/>
            <a:ahLst/>
            <a:cxnLst/>
            <a:rect l="l" t="t" r="r" b="b"/>
            <a:pathLst>
              <a:path w="18439765" h="8754110">
                <a:moveTo>
                  <a:pt x="18439312" y="8753660"/>
                </a:moveTo>
                <a:lnTo>
                  <a:pt x="0" y="8753660"/>
                </a:lnTo>
                <a:lnTo>
                  <a:pt x="0" y="0"/>
                </a:lnTo>
                <a:lnTo>
                  <a:pt x="18439312" y="0"/>
                </a:lnTo>
                <a:lnTo>
                  <a:pt x="18439312" y="8753660"/>
                </a:lnTo>
                <a:close/>
              </a:path>
            </a:pathLst>
          </a:custGeom>
          <a:solidFill>
            <a:schemeClr val="accent2">
              <a:lumMod val="60000"/>
              <a:lumOff val="40000"/>
            </a:schemeClr>
          </a:solidFill>
        </p:spPr>
        <p:txBody>
          <a:bodyPr wrap="square" lIns="0" tIns="0" rIns="0" bIns="0" rtlCol="0"/>
          <a:lstStyle/>
          <a:p>
            <a:endParaRPr/>
          </a:p>
        </p:txBody>
      </p:sp>
      <p:sp>
        <p:nvSpPr>
          <p:cNvPr id="3" name="object 3"/>
          <p:cNvSpPr txBox="1"/>
          <p:nvPr/>
        </p:nvSpPr>
        <p:spPr>
          <a:xfrm>
            <a:off x="1858645" y="3925220"/>
            <a:ext cx="16118205" cy="6430671"/>
          </a:xfrm>
          <a:prstGeom prst="rect">
            <a:avLst/>
          </a:prstGeom>
        </p:spPr>
        <p:txBody>
          <a:bodyPr vert="horz" wrap="square" lIns="0" tIns="0" rIns="0" bIns="0" rtlCol="0">
            <a:spAutoFit/>
          </a:bodyPr>
          <a:lstStyle/>
          <a:p>
            <a:pPr marL="12700" marR="5080" algn="ctr">
              <a:lnSpc>
                <a:spcPct val="113100"/>
              </a:lnSpc>
            </a:pPr>
            <a:r>
              <a:rPr lang="en-US" sz="3200" b="1" u="sng" dirty="0">
                <a:cs typeface="Garamond"/>
              </a:rPr>
              <a:t>VISION:</a:t>
            </a:r>
          </a:p>
          <a:p>
            <a:pPr marL="12700" marR="5080" algn="just">
              <a:lnSpc>
                <a:spcPct val="113100"/>
              </a:lnSpc>
            </a:pPr>
            <a:r>
              <a:rPr lang="en-US" sz="2800" dirty="0"/>
              <a:t>Promoting competence throughout society to create an </a:t>
            </a:r>
            <a:r>
              <a:rPr lang="en-IN" sz="2800" b="0" i="0" dirty="0">
                <a:effectLst/>
              </a:rPr>
              <a:t>ecosystem in support for women empowerment.</a:t>
            </a:r>
            <a:endParaRPr lang="en-US" sz="2800" b="1" dirty="0">
              <a:cs typeface="Garamond"/>
            </a:endParaRPr>
          </a:p>
          <a:p>
            <a:pPr marL="12700" marR="5080" algn="just">
              <a:lnSpc>
                <a:spcPct val="113100"/>
              </a:lnSpc>
            </a:pPr>
            <a:endParaRPr lang="en-IN" sz="2800" dirty="0">
              <a:cs typeface="Garamond"/>
            </a:endParaRPr>
          </a:p>
          <a:p>
            <a:pPr marL="12700" marR="5080" algn="ctr">
              <a:lnSpc>
                <a:spcPct val="113100"/>
              </a:lnSpc>
            </a:pPr>
            <a:r>
              <a:rPr lang="en-IN" sz="3200" b="1" u="sng" dirty="0">
                <a:cs typeface="Garamond"/>
              </a:rPr>
              <a:t>MISSION:</a:t>
            </a:r>
          </a:p>
          <a:p>
            <a:pPr algn="just"/>
            <a:r>
              <a:rPr lang="en-US" sz="2800" dirty="0"/>
              <a:t>Facilitate co-creation and leverage the diversity of our network into benefits for the profession, economy, society and environment.</a:t>
            </a:r>
          </a:p>
          <a:p>
            <a:pPr algn="just"/>
            <a:endParaRPr lang="en-US" sz="2800" dirty="0"/>
          </a:p>
          <a:p>
            <a:pPr algn="just"/>
            <a:r>
              <a:rPr lang="en-US" sz="2800" dirty="0"/>
              <a:t>Offer know-how, products and services to the benefit of individuals, projects and organizations across public, private and community sectors.</a:t>
            </a:r>
          </a:p>
          <a:p>
            <a:pPr algn="just"/>
            <a:endParaRPr lang="en-US" sz="2800" dirty="0"/>
          </a:p>
          <a:p>
            <a:pPr algn="just"/>
            <a:r>
              <a:rPr lang="en-US" sz="2800" dirty="0"/>
              <a:t>Maximize the synergy in our network to help all member associations develop according to their needs Promote the recognition of project management and engage stakeholders around the world in advancing the discipline</a:t>
            </a:r>
          </a:p>
          <a:p>
            <a:pPr marL="12700" marR="5080" algn="just">
              <a:lnSpc>
                <a:spcPct val="113100"/>
              </a:lnSpc>
            </a:pPr>
            <a:endParaRPr sz="2800" b="1" dirty="0">
              <a:cs typeface="Garamond"/>
            </a:endParaRPr>
          </a:p>
        </p:txBody>
      </p:sp>
      <p:sp>
        <p:nvSpPr>
          <p:cNvPr id="5" name="object 5"/>
          <p:cNvSpPr/>
          <p:nvPr/>
        </p:nvSpPr>
        <p:spPr>
          <a:xfrm>
            <a:off x="287907" y="1490736"/>
            <a:ext cx="18984251" cy="1948180"/>
          </a:xfrm>
          <a:custGeom>
            <a:avLst/>
            <a:gdLst/>
            <a:ahLst/>
            <a:cxnLst/>
            <a:rect l="l" t="t" r="r" b="b"/>
            <a:pathLst>
              <a:path w="12083415" h="1948180">
                <a:moveTo>
                  <a:pt x="12083401" y="1947584"/>
                </a:moveTo>
                <a:lnTo>
                  <a:pt x="0" y="1947584"/>
                </a:lnTo>
                <a:lnTo>
                  <a:pt x="0" y="0"/>
                </a:lnTo>
                <a:lnTo>
                  <a:pt x="12083401" y="0"/>
                </a:lnTo>
                <a:lnTo>
                  <a:pt x="12083401" y="1947584"/>
                </a:lnTo>
                <a:close/>
              </a:path>
            </a:pathLst>
          </a:custGeom>
          <a:solidFill>
            <a:schemeClr val="bg1">
              <a:lumMod val="75000"/>
            </a:schemeClr>
          </a:solidFill>
        </p:spPr>
        <p:txBody>
          <a:bodyPr wrap="square" lIns="0" tIns="0" rIns="0" bIns="0" rtlCol="0"/>
          <a:lstStyle/>
          <a:p>
            <a:endParaRPr/>
          </a:p>
        </p:txBody>
      </p:sp>
      <p:sp>
        <p:nvSpPr>
          <p:cNvPr id="6" name="object 6"/>
          <p:cNvSpPr txBox="1">
            <a:spLocks noGrp="1"/>
          </p:cNvSpPr>
          <p:nvPr>
            <p:ph type="title"/>
          </p:nvPr>
        </p:nvSpPr>
        <p:spPr>
          <a:xfrm>
            <a:off x="984250" y="1613370"/>
            <a:ext cx="18435559" cy="1907705"/>
          </a:xfrm>
          <a:prstGeom prst="rect">
            <a:avLst/>
          </a:prstGeom>
        </p:spPr>
        <p:txBody>
          <a:bodyPr vert="horz" wrap="square" lIns="0" tIns="235715" rIns="0" bIns="0" rtlCol="0">
            <a:spAutoFit/>
          </a:bodyPr>
          <a:lstStyle/>
          <a:p>
            <a:pPr marL="503555">
              <a:lnSpc>
                <a:spcPct val="100000"/>
              </a:lnSpc>
            </a:pPr>
            <a:r>
              <a:rPr lang="en-US" sz="10850" spc="930" dirty="0"/>
              <a:t>Council Vision &amp;Mission</a:t>
            </a:r>
            <a:endParaRPr sz="10850" dirty="0"/>
          </a:p>
        </p:txBody>
      </p:sp>
      <p:sp>
        <p:nvSpPr>
          <p:cNvPr id="7"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IRNA ISHRAT</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5139869"/>
          </a:xfrm>
          <a:prstGeom prst="rect">
            <a:avLst/>
          </a:prstGeom>
        </p:spPr>
        <p:txBody>
          <a:bodyPr vert="horz" wrap="square" lIns="0" tIns="0" rIns="0" bIns="0" rtlCol="0">
            <a:spAutoFit/>
          </a:bodyPr>
          <a:lstStyle/>
          <a:p>
            <a:pPr algn="ctr"/>
            <a:r>
              <a:rPr lang="en-US" sz="4000" b="1" dirty="0"/>
              <a:t>Research Scholar, Department of Business Administration, A.M.U., Aligarh</a:t>
            </a:r>
          </a:p>
          <a:p>
            <a:pPr algn="just"/>
            <a:r>
              <a:rPr lang="en-US" sz="2400" dirty="0"/>
              <a:t>A driven management researcher who hopes to build a name for herself in academia by pursuing challenging and novel research interests. “I believe, my passion and hard work will enable me to contribute towards the academic interest of the University and social interest of the community”. </a:t>
            </a:r>
            <a:r>
              <a:rPr lang="en-US" sz="2400" dirty="0" err="1"/>
              <a:t>Irna</a:t>
            </a:r>
            <a:r>
              <a:rPr lang="en-US" sz="2400" dirty="0"/>
              <a:t> </a:t>
            </a:r>
            <a:r>
              <a:rPr lang="en-US" sz="2400" dirty="0" err="1"/>
              <a:t>Ishrat</a:t>
            </a:r>
            <a:r>
              <a:rPr lang="en-US" sz="2400" dirty="0"/>
              <a:t> is presently engaged in research projects internationally and pursuing research in the fields of social entrepreneurship and women entrepreneurship. She has worked professionally on government-approved projects before. She has been awarded with best paper presentations at two international conferences, and she even had her articles accepted for publication in reputable journals.</a:t>
            </a:r>
          </a:p>
          <a:p>
            <a:pPr algn="ctr"/>
            <a:endParaRPr sz="3800" b="1" dirty="0">
              <a:latin typeface="Garamond"/>
              <a:cs typeface="Garamond"/>
            </a:endParaRPr>
          </a:p>
        </p:txBody>
      </p:sp>
      <p:sp>
        <p:nvSpPr>
          <p:cNvPr id="13" name="object 13"/>
          <p:cNvSpPr/>
          <p:nvPr/>
        </p:nvSpPr>
        <p:spPr>
          <a:xfrm>
            <a:off x="356010" y="282713"/>
            <a:ext cx="31428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883642"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20</a:t>
            </a:fld>
            <a:endParaRPr lang="en-US"/>
          </a:p>
        </p:txBody>
      </p:sp>
      <p:pic>
        <p:nvPicPr>
          <p:cNvPr id="17" name="Picture 16" descr="C:\Users\Admin\Downloads\WhatsApp Image 2022-10-11 at 03.40.14.jpeg"/>
          <p:cNvPicPr/>
          <p:nvPr/>
        </p:nvPicPr>
        <p:blipFill>
          <a:blip r:embed="rId4" cstate="print"/>
          <a:srcRect/>
          <a:stretch>
            <a:fillRect/>
          </a:stretch>
        </p:blipFill>
        <p:spPr bwMode="auto">
          <a:xfrm>
            <a:off x="14243050" y="4740275"/>
            <a:ext cx="3733800" cy="5295900"/>
          </a:xfrm>
          <a:prstGeom prst="rect">
            <a:avLst/>
          </a:prstGeom>
          <a:noFill/>
          <a:ln w="9525">
            <a:noFill/>
            <a:miter lim="800000"/>
            <a:headEnd/>
            <a:tailEnd/>
          </a:ln>
        </p:spPr>
      </p:pic>
    </p:spTree>
    <p:extLst>
      <p:ext uri="{BB962C8B-B14F-4D97-AF65-F5344CB8AC3E}">
        <p14:creationId xmlns:p14="http://schemas.microsoft.com/office/powerpoint/2010/main" val="124166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ALVINA RAIS KHAN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4801314"/>
          </a:xfrm>
          <a:prstGeom prst="rect">
            <a:avLst/>
          </a:prstGeom>
        </p:spPr>
        <p:txBody>
          <a:bodyPr vert="horz" wrap="square" lIns="0" tIns="0" rIns="0" bIns="0" rtlCol="0">
            <a:spAutoFit/>
          </a:bodyPr>
          <a:lstStyle/>
          <a:p>
            <a:pPr algn="just"/>
            <a:r>
              <a:rPr lang="en-US" sz="2400" dirty="0"/>
              <a:t>I am a penultimate year law student at the Faculty of Law, Aligarh Muslim University. </a:t>
            </a:r>
          </a:p>
          <a:p>
            <a:pPr algn="just"/>
            <a:r>
              <a:rPr lang="en-US" sz="2400" dirty="0"/>
              <a:t> </a:t>
            </a:r>
          </a:p>
          <a:p>
            <a:pPr algn="just"/>
            <a:r>
              <a:rPr lang="en-US" sz="2400" dirty="0"/>
              <a:t>Through my prior experiences, I have developed strong time management, writing, research, and analytical skills, which I am constantly refining. I have previously interned and worked across different verticals of law and other allied fields which include working with the team of India Today Group, Commercial Litigation and Arbitration (ASV Legal LLP, Chambers of Bharat </a:t>
            </a:r>
            <a:r>
              <a:rPr lang="en-US" sz="2400" dirty="0" err="1"/>
              <a:t>Chugh</a:t>
            </a:r>
            <a:r>
              <a:rPr lang="en-US" sz="2400" dirty="0"/>
              <a:t> and Indian Institute of Arbitration and Mediation), legal team of a public sector undertaking (ONGC) and several stints in human rights work as well (Human Rights Law Network, </a:t>
            </a:r>
            <a:r>
              <a:rPr lang="en-US" sz="2400" dirty="0" err="1"/>
              <a:t>Zakir</a:t>
            </a:r>
            <a:r>
              <a:rPr lang="en-US" sz="2400" dirty="0"/>
              <a:t> </a:t>
            </a:r>
            <a:r>
              <a:rPr lang="en-US" sz="2400" dirty="0" err="1"/>
              <a:t>Hussain</a:t>
            </a:r>
            <a:r>
              <a:rPr lang="en-US" sz="2400" dirty="0"/>
              <a:t> Foundation, People against rapes in India etc.) </a:t>
            </a:r>
          </a:p>
          <a:p>
            <a:pPr algn="just"/>
            <a:r>
              <a:rPr lang="en-US" sz="2400" dirty="0"/>
              <a:t>I have always been inclined to work towards the growth of women and to provide them with a platform to voice their concerns.</a:t>
            </a:r>
          </a:p>
        </p:txBody>
      </p:sp>
      <p:sp>
        <p:nvSpPr>
          <p:cNvPr id="13" name="object 13"/>
          <p:cNvSpPr/>
          <p:nvPr/>
        </p:nvSpPr>
        <p:spPr>
          <a:xfrm>
            <a:off x="356010" y="282713"/>
            <a:ext cx="30666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21</a:t>
            </a:fld>
            <a:endParaRPr lang="en-US"/>
          </a:p>
        </p:txBody>
      </p:sp>
      <p:pic>
        <p:nvPicPr>
          <p:cNvPr id="17" name="Picture 16" descr="C:\Users\Admin\Downloads\050c5e8d-cd92-4cd9-8451-ade4c5589874.jpg"/>
          <p:cNvPicPr/>
          <p:nvPr/>
        </p:nvPicPr>
        <p:blipFill>
          <a:blip r:embed="rId4" cstate="print"/>
          <a:srcRect/>
          <a:stretch>
            <a:fillRect/>
          </a:stretch>
        </p:blipFill>
        <p:spPr bwMode="auto">
          <a:xfrm>
            <a:off x="14243050" y="4740275"/>
            <a:ext cx="3429000" cy="4846840"/>
          </a:xfrm>
          <a:prstGeom prst="rect">
            <a:avLst/>
          </a:prstGeom>
          <a:noFill/>
          <a:ln w="9525">
            <a:noFill/>
            <a:miter lim="800000"/>
            <a:headEnd/>
            <a:tailEnd/>
          </a:ln>
        </p:spPr>
      </p:pic>
    </p:spTree>
    <p:extLst>
      <p:ext uri="{BB962C8B-B14F-4D97-AF65-F5344CB8AC3E}">
        <p14:creationId xmlns:p14="http://schemas.microsoft.com/office/powerpoint/2010/main" val="3186531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AYESHA TANVEER</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4308872"/>
          </a:xfrm>
          <a:prstGeom prst="rect">
            <a:avLst/>
          </a:prstGeom>
        </p:spPr>
        <p:txBody>
          <a:bodyPr vert="horz" wrap="square" lIns="0" tIns="0" rIns="0" bIns="0" rtlCol="0">
            <a:spAutoFit/>
          </a:bodyPr>
          <a:lstStyle/>
          <a:p>
            <a:pPr algn="just"/>
            <a:r>
              <a:rPr lang="en-US" sz="2800" dirty="0"/>
              <a:t>I am final year Commerce Department, Department of Law, Aligarh Muslim University, Aligarh.</a:t>
            </a:r>
          </a:p>
          <a:p>
            <a:pPr algn="just"/>
            <a:r>
              <a:rPr lang="en-US" sz="2800" dirty="0"/>
              <a:t>A member of the University Debating &amp; Literary Club (AMU).</a:t>
            </a:r>
          </a:p>
          <a:p>
            <a:pPr algn="just">
              <a:buFont typeface="Wingdings" pitchFamily="2" charset="2"/>
              <a:buChar char="§"/>
            </a:pPr>
            <a:r>
              <a:rPr lang="en-US" sz="2800" dirty="0"/>
              <a:t> Was a part of the PR team of AMU </a:t>
            </a:r>
            <a:r>
              <a:rPr lang="en-US" sz="2800" dirty="0" err="1"/>
              <a:t>LitFest</a:t>
            </a:r>
            <a:r>
              <a:rPr lang="en-US" sz="2800" dirty="0"/>
              <a:t> 6.0 which took place in May.</a:t>
            </a:r>
          </a:p>
          <a:p>
            <a:pPr algn="just">
              <a:buFont typeface="Wingdings" pitchFamily="2" charset="2"/>
              <a:buChar char="§"/>
            </a:pPr>
            <a:r>
              <a:rPr lang="en-US" sz="2800" dirty="0"/>
              <a:t> A member of the Women’s College Literary Society. The society conducts various types of competitions in Women’s College, AMU.</a:t>
            </a:r>
          </a:p>
          <a:p>
            <a:pPr algn="just">
              <a:buFont typeface="Wingdings" pitchFamily="2" charset="2"/>
              <a:buChar char="§"/>
            </a:pPr>
            <a:r>
              <a:rPr lang="en-US" sz="2800" dirty="0"/>
              <a:t> Active participant in speeches and debates.</a:t>
            </a:r>
          </a:p>
          <a:p>
            <a:pPr algn="just">
              <a:buFont typeface="Wingdings" pitchFamily="2" charset="2"/>
              <a:buChar char="§"/>
            </a:pPr>
            <a:r>
              <a:rPr lang="en-US" sz="2800" dirty="0"/>
              <a:t> Great speaking skills and leadership qualities. Amiable &amp; cooperative.</a:t>
            </a:r>
          </a:p>
          <a:p>
            <a:pPr marL="12700" algn="just">
              <a:lnSpc>
                <a:spcPct val="100000"/>
              </a:lnSpc>
            </a:pPr>
            <a:endParaRPr sz="2800" dirty="0">
              <a:latin typeface="Garamond"/>
              <a:cs typeface="Garamond"/>
            </a:endParaRPr>
          </a:p>
        </p:txBody>
      </p:sp>
      <p:sp>
        <p:nvSpPr>
          <p:cNvPr id="13" name="object 13"/>
          <p:cNvSpPr/>
          <p:nvPr/>
        </p:nvSpPr>
        <p:spPr>
          <a:xfrm>
            <a:off x="356010" y="282713"/>
            <a:ext cx="32190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22</a:t>
            </a:fld>
            <a:endParaRPr lang="en-US"/>
          </a:p>
        </p:txBody>
      </p:sp>
      <p:pic>
        <p:nvPicPr>
          <p:cNvPr id="17" name="Picture 16" descr="C:\Users\Admin\Downloads\WhatsApp Image 2022-10-08 at 22.44.05.jpeg"/>
          <p:cNvPicPr/>
          <p:nvPr/>
        </p:nvPicPr>
        <p:blipFill>
          <a:blip r:embed="rId4" cstate="print"/>
          <a:srcRect/>
          <a:stretch>
            <a:fillRect/>
          </a:stretch>
        </p:blipFill>
        <p:spPr bwMode="auto">
          <a:xfrm>
            <a:off x="14090650" y="4740275"/>
            <a:ext cx="3733800" cy="4038600"/>
          </a:xfrm>
          <a:prstGeom prst="rect">
            <a:avLst/>
          </a:prstGeom>
          <a:noFill/>
          <a:ln w="9525">
            <a:noFill/>
            <a:miter lim="800000"/>
            <a:headEnd/>
            <a:tailEnd/>
          </a:ln>
        </p:spPr>
      </p:pic>
    </p:spTree>
    <p:extLst>
      <p:ext uri="{BB962C8B-B14F-4D97-AF65-F5344CB8AC3E}">
        <p14:creationId xmlns:p14="http://schemas.microsoft.com/office/powerpoint/2010/main" val="232525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SADIYA USMAN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4308872"/>
          </a:xfrm>
          <a:prstGeom prst="rect">
            <a:avLst/>
          </a:prstGeom>
        </p:spPr>
        <p:txBody>
          <a:bodyPr vert="horz" wrap="square" lIns="0" tIns="0" rIns="0" bIns="0" rtlCol="0">
            <a:spAutoFit/>
          </a:bodyPr>
          <a:lstStyle/>
          <a:p>
            <a:pPr marL="12700" algn="just">
              <a:lnSpc>
                <a:spcPct val="100000"/>
              </a:lnSpc>
            </a:pPr>
            <a:r>
              <a:rPr lang="en-US" sz="2000" dirty="0"/>
              <a:t>I </a:t>
            </a:r>
            <a:r>
              <a:rPr lang="en-US" sz="2000" dirty="0" err="1"/>
              <a:t>Sadiya</a:t>
            </a:r>
            <a:r>
              <a:rPr lang="en-US" sz="2000" dirty="0"/>
              <a:t> </a:t>
            </a:r>
            <a:r>
              <a:rPr lang="en-US" sz="2000" dirty="0" err="1"/>
              <a:t>Usman</a:t>
            </a:r>
            <a:r>
              <a:rPr lang="en-US" sz="2000" dirty="0"/>
              <a:t>, </a:t>
            </a:r>
            <a:r>
              <a:rPr lang="en-US" sz="2000" dirty="0" err="1"/>
              <a:t>ssociated</a:t>
            </a:r>
            <a:r>
              <a:rPr lang="en-US" sz="2000" dirty="0"/>
              <a:t> with an NGO which provides free education to underprivileged girls from nursery to 10th standard. I started feeding camp for poor and needy people in September 2017 which continues till date. Everyday almost 250-300 people are fed at the camps organized by the society called </a:t>
            </a:r>
            <a:r>
              <a:rPr lang="en-US" sz="2000" dirty="0" err="1"/>
              <a:t>Usmania</a:t>
            </a:r>
            <a:r>
              <a:rPr lang="en-US" sz="2000" dirty="0"/>
              <a:t> Helping Hands Society ( a registered society ) the name it owe to my father </a:t>
            </a:r>
            <a:r>
              <a:rPr lang="en-US" sz="2000" dirty="0" err="1"/>
              <a:t>Syed</a:t>
            </a:r>
            <a:r>
              <a:rPr lang="en-US" sz="2000" dirty="0"/>
              <a:t> </a:t>
            </a:r>
            <a:r>
              <a:rPr lang="en-US" sz="2000" dirty="0" err="1"/>
              <a:t>Usman</a:t>
            </a:r>
            <a:r>
              <a:rPr lang="en-US" sz="2000" dirty="0"/>
              <a:t> Ali who always encouraged and supported me for this mission. Apart from feeding camps, our society provides blanket and warm clothes in winter season to the needy people. Free training center is being run by the society in which 6 months courses under a program skills development and provides computer course, fashion garments course and handicraft course, there are 58 students have been enrolled. Our society also </a:t>
            </a:r>
            <a:r>
              <a:rPr lang="en-US" sz="2000" dirty="0" err="1"/>
              <a:t>organises</a:t>
            </a:r>
            <a:r>
              <a:rPr lang="en-US" sz="2000" dirty="0"/>
              <a:t> free health camps at a regular interval of time. Blood donation camps also organized recently in collaboration with blood bank of Jawaharlal Nehru Medical College AMU, where hundreds of unit blood was donated. Our society received recognition for intense social work and for which I have received many </a:t>
            </a:r>
            <a:r>
              <a:rPr lang="en-US" sz="2000" dirty="0" err="1"/>
              <a:t>honours</a:t>
            </a:r>
            <a:r>
              <a:rPr lang="en-US" sz="2000" dirty="0"/>
              <a:t> and awards including International women Pride Award, Mother Teresa Humanitarian Award, Strong Women award, Women of Warrior award to name a few.</a:t>
            </a:r>
            <a:endParaRPr sz="2000" dirty="0">
              <a:latin typeface="Garamond"/>
              <a:cs typeface="Garamond"/>
            </a:endParaRPr>
          </a:p>
        </p:txBody>
      </p:sp>
      <p:sp>
        <p:nvSpPr>
          <p:cNvPr id="13" name="object 13"/>
          <p:cNvSpPr/>
          <p:nvPr/>
        </p:nvSpPr>
        <p:spPr>
          <a:xfrm>
            <a:off x="356010" y="282713"/>
            <a:ext cx="3447640" cy="14857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23</a:t>
            </a:fld>
            <a:endParaRPr lang="en-US"/>
          </a:p>
        </p:txBody>
      </p:sp>
      <p:pic>
        <p:nvPicPr>
          <p:cNvPr id="17" name="Picture 16" descr="C:\Users\Admin\Downloads\WhatsApp Image 2022-10-10 at 01.04.08.jpeg"/>
          <p:cNvPicPr/>
          <p:nvPr/>
        </p:nvPicPr>
        <p:blipFill>
          <a:blip r:embed="rId4" cstate="print"/>
          <a:srcRect/>
          <a:stretch>
            <a:fillRect/>
          </a:stretch>
        </p:blipFill>
        <p:spPr bwMode="auto">
          <a:xfrm>
            <a:off x="14166850" y="4740275"/>
            <a:ext cx="4038600" cy="4495800"/>
          </a:xfrm>
          <a:prstGeom prst="rect">
            <a:avLst/>
          </a:prstGeom>
          <a:noFill/>
          <a:ln w="9525">
            <a:noFill/>
            <a:miter lim="800000"/>
            <a:headEnd/>
            <a:tailEnd/>
          </a:ln>
        </p:spPr>
      </p:pic>
    </p:spTree>
    <p:extLst>
      <p:ext uri="{BB962C8B-B14F-4D97-AF65-F5344CB8AC3E}">
        <p14:creationId xmlns:p14="http://schemas.microsoft.com/office/powerpoint/2010/main" val="265045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SOOFIA JAVED</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822450" y="5197475"/>
            <a:ext cx="10321290" cy="4308872"/>
          </a:xfrm>
          <a:prstGeom prst="rect">
            <a:avLst/>
          </a:prstGeom>
        </p:spPr>
        <p:txBody>
          <a:bodyPr vert="horz" wrap="square" lIns="0" tIns="0" rIns="0" bIns="0" rtlCol="0">
            <a:spAutoFit/>
          </a:bodyPr>
          <a:lstStyle/>
          <a:p>
            <a:pPr algn="just"/>
            <a:r>
              <a:rPr lang="en-US" sz="2800" dirty="0"/>
              <a:t>Mrs. </a:t>
            </a:r>
            <a:r>
              <a:rPr lang="en-US" sz="2800" dirty="0" err="1"/>
              <a:t>Soofia</a:t>
            </a:r>
            <a:r>
              <a:rPr lang="en-US" sz="2800" dirty="0"/>
              <a:t> </a:t>
            </a:r>
            <a:r>
              <a:rPr lang="en-US" sz="2800" dirty="0" err="1"/>
              <a:t>Javed</a:t>
            </a:r>
            <a:r>
              <a:rPr lang="en-US" sz="2800" dirty="0"/>
              <a:t> is a Distributor of </a:t>
            </a:r>
            <a:r>
              <a:rPr lang="en-US" sz="2800" dirty="0" err="1"/>
              <a:t>Javed</a:t>
            </a:r>
            <a:r>
              <a:rPr lang="en-US" sz="2800" dirty="0"/>
              <a:t> Gas Services, Aligarh and has made persistent efforts in serving society by working in various fields and extending support to those in need. She has also served as the President of National Industrial Training Institute, ATROLI in Aligarh, District Coordinator of Achievers Foundation and the National Vice President of Indian Educational Welfare Foundation. She is presently appointed as the Director of Women Empowerment Cell of Azad Foundation and she firmly believes in serving individuals, Society, Nation and Humanity with everything she got. She is a woman of sheer dedication and commitment.</a:t>
            </a:r>
          </a:p>
        </p:txBody>
      </p:sp>
      <p:sp>
        <p:nvSpPr>
          <p:cNvPr id="13" name="object 13"/>
          <p:cNvSpPr/>
          <p:nvPr/>
        </p:nvSpPr>
        <p:spPr>
          <a:xfrm>
            <a:off x="356010" y="282713"/>
            <a:ext cx="29904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24</a:t>
            </a:fld>
            <a:endParaRPr lang="en-US"/>
          </a:p>
        </p:txBody>
      </p:sp>
      <p:pic>
        <p:nvPicPr>
          <p:cNvPr id="12" name="Picture 11" descr="C:\Users\Admin\Downloads\WhatsApp Image 2022-10-11 at 20.37.28.jpeg"/>
          <p:cNvPicPr/>
          <p:nvPr/>
        </p:nvPicPr>
        <p:blipFill>
          <a:blip r:embed="rId4" cstate="print"/>
          <a:srcRect/>
          <a:stretch>
            <a:fillRect/>
          </a:stretch>
        </p:blipFill>
        <p:spPr bwMode="auto">
          <a:xfrm>
            <a:off x="14090650" y="4728144"/>
            <a:ext cx="3962400" cy="4888931"/>
          </a:xfrm>
          <a:prstGeom prst="rect">
            <a:avLst/>
          </a:prstGeom>
          <a:noFill/>
          <a:ln w="9525">
            <a:noFill/>
            <a:miter lim="800000"/>
            <a:headEnd/>
            <a:tailEnd/>
          </a:ln>
        </p:spPr>
      </p:pic>
    </p:spTree>
    <p:extLst>
      <p:ext uri="{BB962C8B-B14F-4D97-AF65-F5344CB8AC3E}">
        <p14:creationId xmlns:p14="http://schemas.microsoft.com/office/powerpoint/2010/main" val="168277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SHIRIN TABASSUM</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746250" y="5807075"/>
            <a:ext cx="10321290" cy="3447098"/>
          </a:xfrm>
          <a:prstGeom prst="rect">
            <a:avLst/>
          </a:prstGeom>
        </p:spPr>
        <p:txBody>
          <a:bodyPr vert="horz" wrap="square" lIns="0" tIns="0" rIns="0" bIns="0" rtlCol="0">
            <a:spAutoFit/>
          </a:bodyPr>
          <a:lstStyle/>
          <a:p>
            <a:pPr algn="just"/>
            <a:r>
              <a:rPr lang="en-US" sz="2800" dirty="0"/>
              <a:t>Mrs. </a:t>
            </a:r>
            <a:r>
              <a:rPr lang="en-US" sz="2800" dirty="0" err="1"/>
              <a:t>Shirin</a:t>
            </a:r>
            <a:r>
              <a:rPr lang="en-US" sz="2800" dirty="0"/>
              <a:t> </a:t>
            </a:r>
            <a:r>
              <a:rPr lang="en-US" sz="2800" dirty="0" err="1"/>
              <a:t>Tabassum</a:t>
            </a:r>
            <a:r>
              <a:rPr lang="en-US" sz="2800" dirty="0"/>
              <a:t> has been doing fabulous work in the society for people suffering from addiction and working relentlessly for social welfare and providing education for all. She has worked as a Counselor in “</a:t>
            </a:r>
            <a:r>
              <a:rPr lang="en-US" sz="2800" dirty="0" err="1"/>
              <a:t>Nirvan</a:t>
            </a:r>
            <a:r>
              <a:rPr lang="en-US" sz="2800" dirty="0"/>
              <a:t> De-addiction Centre” in Bareilly and has also been an active member of registered non-governmental organizations such as “Hum Safar Educational and Welfare Society” &amp; </a:t>
            </a:r>
            <a:r>
              <a:rPr lang="en-US" sz="2800" dirty="0" err="1"/>
              <a:t>Jeevan</a:t>
            </a:r>
            <a:r>
              <a:rPr lang="en-US" sz="2800" dirty="0"/>
              <a:t> </a:t>
            </a:r>
            <a:r>
              <a:rPr lang="en-US" sz="2800" dirty="0" err="1"/>
              <a:t>Dhara</a:t>
            </a:r>
            <a:r>
              <a:rPr lang="en-US" sz="2800" dirty="0"/>
              <a:t> Rehabilitation Centre”. Additionally, she also runs a YouTube Channel and therein develops useful content.</a:t>
            </a:r>
          </a:p>
        </p:txBody>
      </p:sp>
      <p:sp>
        <p:nvSpPr>
          <p:cNvPr id="13" name="object 13"/>
          <p:cNvSpPr/>
          <p:nvPr/>
        </p:nvSpPr>
        <p:spPr>
          <a:xfrm>
            <a:off x="356010" y="282713"/>
            <a:ext cx="29904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807442"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25</a:t>
            </a:fld>
            <a:endParaRPr lang="en-US"/>
          </a:p>
        </p:txBody>
      </p:sp>
      <p:pic>
        <p:nvPicPr>
          <p:cNvPr id="12" name="Picture 11" descr="C:\Users\Admin\Downloads\WhatsApp Image 2022-10-11 at 22.59.22.jpeg"/>
          <p:cNvPicPr/>
          <p:nvPr/>
        </p:nvPicPr>
        <p:blipFill>
          <a:blip r:embed="rId4" cstate="print"/>
          <a:srcRect/>
          <a:stretch>
            <a:fillRect/>
          </a:stretch>
        </p:blipFill>
        <p:spPr bwMode="auto">
          <a:xfrm>
            <a:off x="14395450" y="4740275"/>
            <a:ext cx="3352800" cy="4679158"/>
          </a:xfrm>
          <a:prstGeom prst="rect">
            <a:avLst/>
          </a:prstGeom>
          <a:noFill/>
          <a:ln w="9525">
            <a:noFill/>
            <a:miter lim="800000"/>
            <a:headEnd/>
            <a:tailEnd/>
          </a:ln>
        </p:spPr>
      </p:pic>
    </p:spTree>
    <p:extLst>
      <p:ext uri="{BB962C8B-B14F-4D97-AF65-F5344CB8AC3E}">
        <p14:creationId xmlns:p14="http://schemas.microsoft.com/office/powerpoint/2010/main" val="168277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28" r="3616" b="4299"/>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5899"/>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a:solidFill>
                  <a:schemeClr val="tx1"/>
                </a:solidFill>
              </a:rPr>
              <a:t>mass</a:t>
            </a:r>
            <a:r>
              <a:rPr spc="-85" dirty="0">
                <a:solidFill>
                  <a:schemeClr val="tx1"/>
                </a:solidFill>
              </a:rPr>
              <a:t>i</a:t>
            </a:r>
            <a:r>
              <a:rPr spc="-15" dirty="0">
                <a:solidFill>
                  <a:schemeClr val="tx1"/>
                </a:solidFill>
              </a:rPr>
              <a:t>v</a:t>
            </a:r>
            <a:r>
              <a:rPr spc="35" dirty="0">
                <a:solidFill>
                  <a:schemeClr val="tx1"/>
                </a:solidFill>
              </a:rPr>
              <a:t>e</a:t>
            </a:r>
            <a:r>
              <a:rPr lang="en-US" spc="35" dirty="0">
                <a:solidFill>
                  <a:schemeClr val="tx1"/>
                </a:solidFill>
              </a:rPr>
              <a:t> global</a:t>
            </a:r>
            <a:r>
              <a:rPr spc="-105" dirty="0">
                <a:solidFill>
                  <a:schemeClr val="tx1"/>
                </a:solidFill>
              </a:rPr>
              <a:t> </a:t>
            </a:r>
            <a:r>
              <a:rPr spc="65" dirty="0">
                <a:solidFill>
                  <a:schemeClr val="tx1"/>
                </a:solidFill>
              </a:rPr>
              <a:t>networks</a:t>
            </a:r>
            <a:r>
              <a:rPr spc="-105" dirty="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a:cs typeface="Times New Roman"/>
            </a:endParaRPr>
          </a:p>
          <a:p>
            <a:pPr marL="12700" marR="136525" algn="just">
              <a:lnSpc>
                <a:spcPct val="125899"/>
              </a:lnSpc>
            </a:pPr>
            <a:r>
              <a:rPr spc="-90" dirty="0">
                <a:solidFill>
                  <a:schemeClr val="tx1"/>
                </a:solidFill>
              </a:rPr>
              <a:t>ALL</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25" dirty="0">
                <a:solidFill>
                  <a:schemeClr val="tx1"/>
                </a:solidFill>
                <a:latin typeface="Garamond"/>
                <a:cs typeface="Garamond"/>
              </a:rPr>
              <a:t>m</a:t>
            </a:r>
            <a:r>
              <a:rPr b="0" spc="25" dirty="0">
                <a:solidFill>
                  <a:schemeClr val="tx1"/>
                </a:solidFill>
                <a:latin typeface="Garamond"/>
                <a:cs typeface="Garamond"/>
              </a:rPr>
              <a:t>o</a:t>
            </a:r>
            <a:r>
              <a:rPr b="0" spc="-60" dirty="0">
                <a:solidFill>
                  <a:schemeClr val="tx1"/>
                </a:solidFill>
                <a:latin typeface="Garamond"/>
                <a:cs typeface="Garamond"/>
              </a:rPr>
              <a:t>v</a:t>
            </a:r>
            <a:r>
              <a:rPr b="0" spc="140" dirty="0">
                <a:solidFill>
                  <a:schemeClr val="tx1"/>
                </a:solidFill>
                <a:latin typeface="Garamond"/>
                <a:cs typeface="Garamond"/>
              </a:rPr>
              <a:t>eme</a:t>
            </a:r>
            <a:r>
              <a:rPr b="0" spc="105" dirty="0">
                <a:solidFill>
                  <a:schemeClr val="tx1"/>
                </a:solidFill>
                <a:latin typeface="Garamond"/>
                <a:cs typeface="Garamond"/>
              </a:rPr>
              <a:t>n</a:t>
            </a:r>
            <a:r>
              <a:rPr b="0" spc="35" dirty="0">
                <a:solidFill>
                  <a:schemeClr val="tx1"/>
                </a:solidFill>
                <a:latin typeface="Garamond"/>
                <a:cs typeface="Garamond"/>
              </a:rPr>
              <a:t>t</a:t>
            </a:r>
            <a:r>
              <a:rPr b="0" spc="-105" dirty="0">
                <a:solidFill>
                  <a:schemeClr val="tx1"/>
                </a:solidFill>
                <a:latin typeface="Garamond"/>
                <a:cs typeface="Garamond"/>
              </a:rPr>
              <a:t> </a:t>
            </a:r>
            <a:r>
              <a:rPr b="0" spc="-15" dirty="0">
                <a:solidFill>
                  <a:schemeClr val="tx1"/>
                </a:solidFill>
                <a:latin typeface="Garamond"/>
                <a:cs typeface="Garamond"/>
              </a:rPr>
              <a:t>of</a:t>
            </a:r>
            <a:r>
              <a:rPr b="0" spc="-105" dirty="0">
                <a:solidFill>
                  <a:schemeClr val="tx1"/>
                </a:solidFill>
                <a:latin typeface="Garamond"/>
                <a:cs typeface="Garamond"/>
              </a:rPr>
              <a:t> </a:t>
            </a:r>
            <a:r>
              <a:rPr b="0" spc="85" dirty="0">
                <a:solidFill>
                  <a:schemeClr val="tx1"/>
                </a:solidFill>
                <a:latin typeface="Garamond"/>
                <a:cs typeface="Garamond"/>
              </a:rPr>
              <a:t>‘Sis</a:t>
            </a:r>
            <a:r>
              <a:rPr b="0" spc="45" dirty="0">
                <a:solidFill>
                  <a:schemeClr val="tx1"/>
                </a:solidFill>
                <a:latin typeface="Garamond"/>
                <a:cs typeface="Garamond"/>
              </a:rPr>
              <a:t>t</a:t>
            </a:r>
            <a:r>
              <a:rPr b="0" spc="145" dirty="0">
                <a:solidFill>
                  <a:schemeClr val="tx1"/>
                </a:solidFill>
                <a:latin typeface="Garamond"/>
                <a:cs typeface="Garamond"/>
              </a:rPr>
              <a:t>e</a:t>
            </a:r>
            <a:r>
              <a:rPr b="0" spc="70" dirty="0">
                <a:solidFill>
                  <a:schemeClr val="tx1"/>
                </a:solidFill>
                <a:latin typeface="Garamond"/>
                <a:cs typeface="Garamond"/>
              </a:rPr>
              <a:t>r</a:t>
            </a:r>
            <a:r>
              <a:rPr b="0" spc="55" dirty="0">
                <a:solidFill>
                  <a:schemeClr val="tx1"/>
                </a:solidFill>
                <a:latin typeface="Garamond"/>
                <a:cs typeface="Garamond"/>
              </a:rPr>
              <a:t>s</a:t>
            </a:r>
            <a:r>
              <a:rPr b="0" spc="40"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a:t>
            </a:r>
          </a:p>
          <a:p>
            <a:pPr marL="12700" marR="368935" algn="just">
              <a:lnSpc>
                <a:spcPct val="125899"/>
              </a:lnSpc>
            </a:pPr>
            <a:endParaRPr lang="en-US" spc="-40" dirty="0">
              <a:solidFill>
                <a:schemeClr val="tx1"/>
              </a:solidFill>
            </a:endParaRPr>
          </a:p>
          <a:p>
            <a:pPr marL="12700" marR="368935" algn="just">
              <a:lnSpc>
                <a:spcPct val="125899"/>
              </a:lnSpc>
            </a:pPr>
            <a:r>
              <a:rPr spc="-40" dirty="0">
                <a:solidFill>
                  <a:schemeClr val="tx1"/>
                </a:solidFill>
              </a:rPr>
              <a:t>WEF</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35" dirty="0">
                <a:solidFill>
                  <a:schemeClr val="tx1"/>
                </a:solidFill>
                <a:latin typeface="Garamond"/>
                <a:cs typeface="Garamond"/>
              </a:rPr>
              <a:t>pla</a:t>
            </a:r>
            <a:r>
              <a:rPr b="0" spc="60" dirty="0">
                <a:solidFill>
                  <a:schemeClr val="tx1"/>
                </a:solidFill>
                <a:latin typeface="Garamond"/>
                <a:cs typeface="Garamond"/>
              </a:rPr>
              <a:t>tform</a:t>
            </a:r>
            <a:r>
              <a:rPr b="0" spc="-105" dirty="0">
                <a:solidFill>
                  <a:schemeClr val="tx1"/>
                </a:solidFill>
                <a:latin typeface="Garamond"/>
                <a:cs typeface="Garamond"/>
              </a:rPr>
              <a:t> </a:t>
            </a:r>
            <a:r>
              <a:rPr b="0" spc="40" dirty="0">
                <a:solidFill>
                  <a:schemeClr val="tx1"/>
                </a:solidFill>
                <a:latin typeface="Garamond"/>
                <a:cs typeface="Garamond"/>
              </a:rPr>
              <a:t>for</a:t>
            </a:r>
            <a:r>
              <a:rPr b="0" spc="25" dirty="0">
                <a:solidFill>
                  <a:schemeClr val="tx1"/>
                </a:solidFill>
                <a:latin typeface="Garamond"/>
                <a:cs typeface="Garamond"/>
              </a:rPr>
              <a:t> </a:t>
            </a:r>
            <a:r>
              <a:rPr b="0" spc="85" dirty="0">
                <a:solidFill>
                  <a:schemeClr val="tx1"/>
                </a:solidFill>
                <a:latin typeface="Garamond"/>
                <a:cs typeface="Garamond"/>
              </a:rPr>
              <a:t>‘Business</a:t>
            </a:r>
            <a:r>
              <a:rPr b="0" spc="-105"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55" dirty="0">
                <a:solidFill>
                  <a:schemeClr val="tx1"/>
                </a:solidFill>
                <a:latin typeface="Garamond"/>
                <a:cs typeface="Garamond"/>
              </a:rPr>
              <a:t>e-</a:t>
            </a:r>
            <a:r>
              <a:rPr b="0" spc="35" dirty="0">
                <a:solidFill>
                  <a:schemeClr val="tx1"/>
                </a:solidFill>
                <a:latin typeface="Garamond"/>
                <a:cs typeface="Garamond"/>
              </a:rPr>
              <a:t>c</a:t>
            </a:r>
            <a:r>
              <a:rPr b="0" spc="130" dirty="0">
                <a:solidFill>
                  <a:schemeClr val="tx1"/>
                </a:solidFill>
                <a:latin typeface="Garamond"/>
                <a:cs typeface="Garamond"/>
              </a:rPr>
              <a:t>omme</a:t>
            </a:r>
            <a:r>
              <a:rPr b="0" dirty="0">
                <a:solidFill>
                  <a:schemeClr val="tx1"/>
                </a:solidFill>
                <a:latin typeface="Garamond"/>
                <a:cs typeface="Garamond"/>
              </a:rPr>
              <a:t>r</a:t>
            </a:r>
            <a:r>
              <a:rPr b="0" spc="25" dirty="0">
                <a:solidFill>
                  <a:schemeClr val="tx1"/>
                </a:solidFill>
                <a:latin typeface="Garamond"/>
                <a:cs typeface="Garamond"/>
              </a:rPr>
              <a:t>c</a:t>
            </a:r>
            <a:r>
              <a:rPr b="0" spc="135" dirty="0">
                <a:solidFill>
                  <a:schemeClr val="tx1"/>
                </a:solidFill>
                <a:latin typeface="Garamond"/>
                <a:cs typeface="Garamond"/>
              </a:rPr>
              <a:t>e</a:t>
            </a:r>
            <a:r>
              <a:rPr b="0" spc="80" dirty="0">
                <a:solidFill>
                  <a:schemeClr val="tx1"/>
                </a:solidFill>
                <a:latin typeface="Garamond"/>
                <a:cs typeface="Garamond"/>
              </a:rPr>
              <a:t> </a:t>
            </a:r>
            <a:r>
              <a:rPr b="0" spc="40" dirty="0">
                <a:solidFill>
                  <a:schemeClr val="tx1"/>
                </a:solidFill>
                <a:latin typeface="Garamond"/>
                <a:cs typeface="Garamond"/>
              </a:rPr>
              <a:t>for</a:t>
            </a:r>
            <a:r>
              <a:rPr b="0" spc="-105" dirty="0">
                <a:solidFill>
                  <a:schemeClr val="tx1"/>
                </a:solidFill>
                <a:latin typeface="Garamond"/>
                <a:cs typeface="Garamond"/>
              </a:rPr>
              <a:t> </a:t>
            </a:r>
            <a:r>
              <a:rPr b="0" spc="90" dirty="0">
                <a:solidFill>
                  <a:schemeClr val="tx1"/>
                </a:solidFill>
                <a:latin typeface="Garamond"/>
                <a:cs typeface="Garamond"/>
              </a:rPr>
              <a:t>w</a:t>
            </a:r>
            <a:r>
              <a:rPr b="0" spc="114" dirty="0">
                <a:solidFill>
                  <a:schemeClr val="tx1"/>
                </a:solidFill>
                <a:latin typeface="Garamond"/>
                <a:cs typeface="Garamond"/>
              </a:rPr>
              <a:t>omen</a:t>
            </a:r>
            <a:r>
              <a:rPr b="0" spc="-105" dirty="0">
                <a:solidFill>
                  <a:schemeClr val="tx1"/>
                </a:solidFill>
                <a:latin typeface="Garamond"/>
                <a:cs typeface="Garamond"/>
              </a:rPr>
              <a:t> </a:t>
            </a:r>
            <a:r>
              <a:rPr b="0" spc="90" dirty="0">
                <a:solidFill>
                  <a:schemeClr val="tx1"/>
                </a:solidFill>
                <a:latin typeface="Garamond"/>
                <a:cs typeface="Garamond"/>
              </a:rPr>
              <a:t>w</a:t>
            </a:r>
            <a:r>
              <a:rPr b="0" spc="125" dirty="0">
                <a:solidFill>
                  <a:schemeClr val="tx1"/>
                </a:solidFill>
                <a:latin typeface="Garamond"/>
                <a:cs typeface="Garamond"/>
              </a:rPr>
              <a:t>orldwide</a:t>
            </a:r>
            <a:r>
              <a:rPr b="0" spc="-105" dirty="0">
                <a:solidFill>
                  <a:schemeClr val="tx1"/>
                </a:solidFill>
                <a:latin typeface="Garamond"/>
                <a:cs typeface="Garamond"/>
              </a:rPr>
              <a:t> </a:t>
            </a:r>
            <a:r>
              <a:rPr b="0" spc="135" dirty="0">
                <a:solidFill>
                  <a:schemeClr val="tx1"/>
                </a:solidFill>
                <a:latin typeface="Garamond"/>
                <a:cs typeface="Garamond"/>
              </a:rPr>
              <a:t>in</a:t>
            </a:r>
            <a:r>
              <a:rPr b="0" spc="90" dirty="0">
                <a:solidFill>
                  <a:schemeClr val="tx1"/>
                </a:solidFill>
                <a:latin typeface="Garamond"/>
                <a:cs typeface="Garamond"/>
              </a:rPr>
              <a:t> </a:t>
            </a:r>
            <a:r>
              <a:rPr b="0" spc="10" dirty="0">
                <a:solidFill>
                  <a:schemeClr val="tx1"/>
                </a:solidFill>
                <a:latin typeface="Garamond"/>
                <a:cs typeface="Garamond"/>
              </a:rPr>
              <a:t>Goods</a:t>
            </a:r>
            <a:r>
              <a:rPr b="0" spc="-105" dirty="0">
                <a:solidFill>
                  <a:schemeClr val="tx1"/>
                </a:solidFill>
                <a:latin typeface="Garamond"/>
                <a:cs typeface="Garamond"/>
              </a:rPr>
              <a:t> </a:t>
            </a:r>
            <a:r>
              <a:rPr b="0" spc="-60" dirty="0">
                <a:solidFill>
                  <a:schemeClr val="tx1"/>
                </a:solidFill>
                <a:latin typeface="Garamond"/>
                <a:cs typeface="Garamond"/>
              </a:rPr>
              <a:t>&amp;</a:t>
            </a:r>
            <a:r>
              <a:rPr b="0" spc="-105" dirty="0">
                <a:solidFill>
                  <a:schemeClr val="tx1"/>
                </a:solidFill>
                <a:latin typeface="Garamond"/>
                <a:cs typeface="Garamond"/>
              </a:rPr>
              <a:t> </a:t>
            </a:r>
            <a:r>
              <a:rPr b="0" spc="100" dirty="0">
                <a:solidFill>
                  <a:schemeClr val="tx1"/>
                </a:solidFill>
                <a:latin typeface="Garamond"/>
                <a:cs typeface="Garamond"/>
              </a:rPr>
              <a:t>Servi</a:t>
            </a:r>
            <a:r>
              <a:rPr b="0" spc="80" dirty="0">
                <a:solidFill>
                  <a:schemeClr val="tx1"/>
                </a:solidFill>
                <a:latin typeface="Garamond"/>
                <a:cs typeface="Garamond"/>
              </a:rPr>
              <a:t>c</a:t>
            </a:r>
            <a:r>
              <a:rPr b="0" spc="60" dirty="0">
                <a:solidFill>
                  <a:schemeClr val="tx1"/>
                </a:solidFill>
                <a:latin typeface="Garamond"/>
                <a:cs typeface="Garamond"/>
              </a:rPr>
              <a:t>es</a:t>
            </a:r>
            <a:r>
              <a:rPr lang="en-US" b="0" spc="60" dirty="0">
                <a:solidFill>
                  <a:schemeClr val="tx1"/>
                </a:solidFill>
                <a:latin typeface="Garamond"/>
                <a:cs typeface="Garamond"/>
              </a:rPr>
              <a:t> for ‘Commerce </a:t>
            </a:r>
            <a:r>
              <a:rPr lang="en-US" b="0" spc="60" dirty="0">
                <a:solidFill>
                  <a:schemeClr val="tx1"/>
                </a:solidFill>
              </a:rPr>
              <a:t>B</a:t>
            </a:r>
            <a:r>
              <a:rPr lang="en-US" b="0" spc="60" dirty="0">
                <a:solidFill>
                  <a:schemeClr val="tx1"/>
                </a:solidFill>
                <a:latin typeface="Garamond"/>
                <a:cs typeface="Garamond"/>
              </a:rPr>
              <a:t>eyond </a:t>
            </a:r>
            <a:r>
              <a:rPr lang="en-US" b="0" spc="60" dirty="0">
                <a:solidFill>
                  <a:schemeClr val="tx1"/>
                </a:solidFill>
              </a:rPr>
              <a:t>B</a:t>
            </a:r>
            <a:r>
              <a:rPr lang="en-US" b="0" spc="60" dirty="0">
                <a:solidFill>
                  <a:schemeClr val="tx1"/>
                </a:solidFill>
                <a:latin typeface="Garamond"/>
                <a:cs typeface="Garamond"/>
              </a:rPr>
              <a:t>orders’</a:t>
            </a:r>
            <a:endParaRPr b="0" spc="60" dirty="0">
              <a:solidFill>
                <a:schemeClr val="tx1"/>
              </a:solidFill>
              <a:latin typeface="Garamond"/>
              <a:cs typeface="Garamond"/>
            </a:endParaRPr>
          </a:p>
        </p:txBody>
      </p:sp>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12"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a:solidFill>
                  <a:srgbClr val="CC0099"/>
                </a:solidFill>
              </a:rPr>
              <a:t> C</a:t>
            </a:r>
            <a:r>
              <a:rPr lang="en-US" sz="6600" spc="-120" dirty="0">
                <a:solidFill>
                  <a:srgbClr val="CC0099"/>
                </a:solidFill>
              </a:rPr>
              <a:t>O</a:t>
            </a:r>
            <a:r>
              <a:rPr lang="en-US" sz="6600" spc="480" dirty="0">
                <a:solidFill>
                  <a:srgbClr val="CC0099"/>
                </a:solidFill>
              </a:rPr>
              <a:t>U</a:t>
            </a:r>
            <a:r>
              <a:rPr lang="en-US" sz="6600" spc="-540" dirty="0">
                <a:solidFill>
                  <a:srgbClr val="CC0099"/>
                </a:solidFill>
              </a:rPr>
              <a:t>N</a:t>
            </a:r>
            <a:r>
              <a:rPr lang="en-US" sz="6600" spc="295" dirty="0">
                <a:solidFill>
                  <a:srgbClr val="CC0099"/>
                </a:solidFill>
              </a:rPr>
              <a:t>T</a:t>
            </a:r>
            <a:r>
              <a:rPr lang="en-US" sz="6600" spc="484" dirty="0">
                <a:solidFill>
                  <a:srgbClr val="CC0099"/>
                </a:solidFill>
              </a:rPr>
              <a:t>R</a:t>
            </a:r>
            <a:r>
              <a:rPr lang="en-US" sz="6600" spc="110" dirty="0">
                <a:solidFill>
                  <a:srgbClr val="CC0099"/>
                </a:solidFill>
              </a:rPr>
              <a:t>I</a:t>
            </a:r>
            <a:r>
              <a:rPr lang="en-US" sz="6600" spc="-430" dirty="0">
                <a:solidFill>
                  <a:srgbClr val="CC0099"/>
                </a:solidFill>
              </a:rPr>
              <a:t>E</a:t>
            </a:r>
            <a:r>
              <a:rPr lang="en-US" sz="6600" spc="229" dirty="0">
                <a:solidFill>
                  <a:srgbClr val="CC0099"/>
                </a:solidFill>
              </a:rPr>
              <a:t>S      REPRESENTED</a:t>
            </a:r>
            <a:r>
              <a:rPr lang="en-US" sz="6600" dirty="0">
                <a:solidFill>
                  <a:srgbClr val="CC0099"/>
                </a:solidFill>
              </a:rPr>
              <a:t> </a:t>
            </a:r>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a:spLocks/>
          </p:cNvSpPr>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p>
        </p:txBody>
      </p:sp>
      <p:sp>
        <p:nvSpPr>
          <p:cNvPr id="7" name="Slide Number Placeholder 6"/>
          <p:cNvSpPr>
            <a:spLocks noGrp="1"/>
          </p:cNvSpPr>
          <p:nvPr>
            <p:ph type="sldNum" sz="quarter" idx="7"/>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158591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111" y="6778473"/>
            <a:ext cx="4803140" cy="203835"/>
          </a:xfrm>
          <a:prstGeom prst="rect">
            <a:avLst/>
          </a:prstGeom>
        </p:spPr>
        <p:txBody>
          <a:bodyPr vert="horz" wrap="square" lIns="0" tIns="0" rIns="0" bIns="0" rtlCol="0">
            <a:spAutoFit/>
          </a:bodyPr>
          <a:lstStyle/>
          <a:p>
            <a:pPr marL="12700">
              <a:lnSpc>
                <a:spcPct val="100000"/>
              </a:lnSpc>
            </a:pPr>
            <a:r>
              <a:rPr sz="1400" spc="10" dirty="0">
                <a:solidFill>
                  <a:srgbClr val="DD8EA8"/>
                </a:solidFill>
                <a:latin typeface="Arial"/>
                <a:cs typeface="Arial"/>
              </a:rPr>
              <a:t>W</a:t>
            </a:r>
            <a:r>
              <a:rPr sz="1400" spc="40" dirty="0">
                <a:solidFill>
                  <a:srgbClr val="DD8EA8"/>
                </a:solidFill>
                <a:latin typeface="Arial"/>
                <a:cs typeface="Arial"/>
              </a:rPr>
              <a:t>O</a:t>
            </a:r>
            <a:r>
              <a:rPr sz="1400" spc="-85" dirty="0">
                <a:solidFill>
                  <a:srgbClr val="DD8EA8"/>
                </a:solidFill>
                <a:latin typeface="Arial"/>
                <a:cs typeface="Arial"/>
              </a:rPr>
              <a:t>ME</a:t>
            </a:r>
            <a:r>
              <a:rPr sz="1400" spc="-165" dirty="0">
                <a:solidFill>
                  <a:srgbClr val="DD8EA8"/>
                </a:solidFill>
                <a:latin typeface="Arial"/>
                <a:cs typeface="Arial"/>
              </a:rPr>
              <a:t>N</a:t>
            </a:r>
            <a:r>
              <a:rPr sz="1400" spc="25" dirty="0">
                <a:solidFill>
                  <a:srgbClr val="DD8EA8"/>
                </a:solidFill>
                <a:latin typeface="Arial"/>
                <a:cs typeface="Arial"/>
              </a:rPr>
              <a:t>'</a:t>
            </a:r>
            <a:r>
              <a:rPr sz="1400" spc="-200" dirty="0">
                <a:solidFill>
                  <a:srgbClr val="DD8EA8"/>
                </a:solidFill>
                <a:latin typeface="Arial"/>
                <a:cs typeface="Arial"/>
              </a:rPr>
              <a:t>S</a:t>
            </a:r>
            <a:r>
              <a:rPr sz="1400" spc="-10" dirty="0">
                <a:solidFill>
                  <a:srgbClr val="DD8EA8"/>
                </a:solidFill>
                <a:latin typeface="Arial"/>
                <a:cs typeface="Arial"/>
              </a:rPr>
              <a:t> </a:t>
            </a:r>
            <a:r>
              <a:rPr sz="1400" spc="80" dirty="0">
                <a:solidFill>
                  <a:srgbClr val="DD8EA8"/>
                </a:solidFill>
                <a:latin typeface="Arial"/>
                <a:cs typeface="Arial"/>
              </a:rPr>
              <a:t>I</a:t>
            </a:r>
            <a:r>
              <a:rPr sz="1400" spc="-95" dirty="0">
                <a:solidFill>
                  <a:srgbClr val="DD8EA8"/>
                </a:solidFill>
                <a:latin typeface="Arial"/>
                <a:cs typeface="Arial"/>
              </a:rPr>
              <a:t>N</a:t>
            </a:r>
            <a:r>
              <a:rPr sz="1400" spc="-160" dirty="0">
                <a:solidFill>
                  <a:srgbClr val="DD8EA8"/>
                </a:solidFill>
                <a:latin typeface="Arial"/>
                <a:cs typeface="Arial"/>
              </a:rPr>
              <a:t>D</a:t>
            </a:r>
            <a:r>
              <a:rPr sz="1400" spc="80" dirty="0">
                <a:solidFill>
                  <a:srgbClr val="DD8EA8"/>
                </a:solidFill>
                <a:latin typeface="Arial"/>
                <a:cs typeface="Arial"/>
              </a:rPr>
              <a:t>I</a:t>
            </a:r>
            <a:r>
              <a:rPr sz="1400" spc="-110" dirty="0">
                <a:solidFill>
                  <a:srgbClr val="DD8EA8"/>
                </a:solidFill>
                <a:latin typeface="Arial"/>
                <a:cs typeface="Arial"/>
              </a:rPr>
              <a:t>AN</a:t>
            </a:r>
            <a:r>
              <a:rPr sz="1400" spc="-50" dirty="0">
                <a:solidFill>
                  <a:srgbClr val="DD8EA8"/>
                </a:solidFill>
                <a:latin typeface="Arial"/>
                <a:cs typeface="Arial"/>
              </a:rPr>
              <a:t> </a:t>
            </a:r>
            <a:r>
              <a:rPr sz="1400" spc="-110" dirty="0">
                <a:solidFill>
                  <a:srgbClr val="DD8EA8"/>
                </a:solidFill>
                <a:latin typeface="Arial"/>
                <a:cs typeface="Arial"/>
              </a:rPr>
              <a:t>CHAMBER</a:t>
            </a:r>
            <a:r>
              <a:rPr sz="1400" spc="75" dirty="0">
                <a:solidFill>
                  <a:srgbClr val="DD8EA8"/>
                </a:solidFill>
                <a:latin typeface="Arial"/>
                <a:cs typeface="Arial"/>
              </a:rPr>
              <a:t> </a:t>
            </a:r>
            <a:r>
              <a:rPr sz="1400" spc="-35" dirty="0">
                <a:solidFill>
                  <a:srgbClr val="DD8EA8"/>
                </a:solidFill>
                <a:latin typeface="Arial"/>
                <a:cs typeface="Arial"/>
              </a:rPr>
              <a:t>O</a:t>
            </a:r>
            <a:r>
              <a:rPr sz="1400" spc="-60" dirty="0">
                <a:solidFill>
                  <a:srgbClr val="DD8EA8"/>
                </a:solidFill>
                <a:latin typeface="Arial"/>
                <a:cs typeface="Arial"/>
              </a:rPr>
              <a:t>F</a:t>
            </a:r>
            <a:r>
              <a:rPr sz="1400" spc="-130" dirty="0">
                <a:solidFill>
                  <a:srgbClr val="DD8EA8"/>
                </a:solidFill>
                <a:latin typeface="Arial"/>
                <a:cs typeface="Arial"/>
              </a:rPr>
              <a:t> </a:t>
            </a:r>
            <a:r>
              <a:rPr sz="1400" spc="-65" dirty="0">
                <a:solidFill>
                  <a:srgbClr val="DD8EA8"/>
                </a:solidFill>
                <a:latin typeface="Arial"/>
                <a:cs typeface="Arial"/>
              </a:rPr>
              <a:t>C</a:t>
            </a:r>
            <a:r>
              <a:rPr sz="1400" spc="-90" dirty="0">
                <a:solidFill>
                  <a:srgbClr val="DD8EA8"/>
                </a:solidFill>
                <a:latin typeface="Arial"/>
                <a:cs typeface="Arial"/>
              </a:rPr>
              <a:t>O</a:t>
            </a:r>
            <a:r>
              <a:rPr sz="1400" spc="-114" dirty="0">
                <a:solidFill>
                  <a:srgbClr val="DD8EA8"/>
                </a:solidFill>
                <a:latin typeface="Arial"/>
                <a:cs typeface="Arial"/>
              </a:rPr>
              <a:t>MMERCE</a:t>
            </a:r>
            <a:r>
              <a:rPr sz="1400" spc="-5" dirty="0">
                <a:solidFill>
                  <a:srgbClr val="DD8EA8"/>
                </a:solidFill>
                <a:latin typeface="Arial"/>
                <a:cs typeface="Arial"/>
              </a:rPr>
              <a:t> </a:t>
            </a:r>
            <a:r>
              <a:rPr sz="1400" spc="-55" dirty="0">
                <a:solidFill>
                  <a:srgbClr val="DD8EA8"/>
                </a:solidFill>
                <a:latin typeface="Arial"/>
                <a:cs typeface="Arial"/>
              </a:rPr>
              <a:t>A</a:t>
            </a:r>
            <a:r>
              <a:rPr sz="1400" spc="-65" dirty="0">
                <a:solidFill>
                  <a:srgbClr val="DD8EA8"/>
                </a:solidFill>
                <a:latin typeface="Arial"/>
                <a:cs typeface="Arial"/>
              </a:rPr>
              <a:t>N</a:t>
            </a:r>
            <a:r>
              <a:rPr sz="1400" spc="-650" dirty="0">
                <a:solidFill>
                  <a:srgbClr val="DD8EA8"/>
                </a:solidFill>
                <a:latin typeface="Arial"/>
                <a:cs typeface="Arial"/>
              </a:rPr>
              <a:t>D</a:t>
            </a:r>
            <a:r>
              <a:rPr sz="1400" spc="-735" dirty="0">
                <a:solidFill>
                  <a:srgbClr val="DD8EA8"/>
                </a:solidFill>
                <a:latin typeface="Arial"/>
                <a:cs typeface="Arial"/>
              </a:rPr>
              <a:t>I</a:t>
            </a:r>
            <a:r>
              <a:rPr sz="1400" spc="-190" dirty="0">
                <a:solidFill>
                  <a:srgbClr val="DD8EA8"/>
                </a:solidFill>
                <a:latin typeface="Arial"/>
                <a:cs typeface="Arial"/>
              </a:rPr>
              <a:t>N</a:t>
            </a:r>
            <a:r>
              <a:rPr sz="1400" spc="-135" dirty="0">
                <a:solidFill>
                  <a:srgbClr val="DD8EA8"/>
                </a:solidFill>
                <a:latin typeface="Arial"/>
                <a:cs typeface="Arial"/>
              </a:rPr>
              <a:t>DUSTRY</a:t>
            </a:r>
            <a:endParaRPr sz="1400" dirty="0">
              <a:latin typeface="Arial"/>
              <a:cs typeface="Arial"/>
            </a:endParaRPr>
          </a:p>
        </p:txBody>
      </p:sp>
      <p:sp>
        <p:nvSpPr>
          <p:cNvPr id="3" name="Slide Number Placeholder 2"/>
          <p:cNvSpPr>
            <a:spLocks noGrp="1"/>
          </p:cNvSpPr>
          <p:nvPr>
            <p:ph type="sldNum" sz="quarter" idx="7"/>
          </p:nvPr>
        </p:nvSpPr>
        <p:spPr/>
        <p:txBody>
          <a:bodyPr/>
          <a:lstStyle/>
          <a:p>
            <a:fld id="{B6F15528-21DE-4FAA-801E-634DDDAF4B2B}" type="slidenum">
              <a:rPr lang="en-US" smtClean="0"/>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a:lnSpc>
                <a:spcPct val="100000"/>
              </a:lnSpc>
            </a:pPr>
            <a:r>
              <a:rPr sz="11100" b="1" i="1" spc="5" dirty="0">
                <a:latin typeface="Times New Roman"/>
                <a:cs typeface="Times New Roman"/>
              </a:rPr>
              <a:t>W</a:t>
            </a:r>
            <a:r>
              <a:rPr sz="11100" b="1" i="1" spc="-660" dirty="0">
                <a:latin typeface="Times New Roman"/>
                <a:cs typeface="Times New Roman"/>
              </a:rPr>
              <a:t>e</a:t>
            </a:r>
            <a:r>
              <a:rPr sz="11100" b="1" i="1" spc="-220" dirty="0">
                <a:latin typeface="Times New Roman"/>
                <a:cs typeface="Times New Roman"/>
              </a:rPr>
              <a:t>l</a:t>
            </a:r>
            <a:r>
              <a:rPr sz="11100" b="1" i="1" spc="-815" dirty="0">
                <a:latin typeface="Times New Roman"/>
                <a:cs typeface="Times New Roman"/>
              </a:rPr>
              <a:t>c</a:t>
            </a:r>
            <a:r>
              <a:rPr sz="11100" b="1" i="1" spc="-409" dirty="0">
                <a:latin typeface="Times New Roman"/>
                <a:cs typeface="Times New Roman"/>
              </a:rPr>
              <a:t>oming</a:t>
            </a:r>
            <a:endParaRPr sz="11100" dirty="0">
              <a:latin typeface="Times New Roman"/>
              <a:cs typeface="Times New Roman"/>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a:lnSpc>
                <a:spcPts val="12280"/>
              </a:lnSpc>
            </a:pPr>
            <a:r>
              <a:rPr sz="11100" b="1" i="1" spc="-509" dirty="0">
                <a:latin typeface="Times New Roman"/>
                <a:cs typeface="Times New Roman"/>
              </a:rPr>
              <a:t>Cou</a:t>
            </a:r>
            <a:r>
              <a:rPr sz="11100" b="1" i="1" spc="-555" dirty="0">
                <a:latin typeface="Times New Roman"/>
                <a:cs typeface="Times New Roman"/>
              </a:rPr>
              <a:t>n</a:t>
            </a:r>
            <a:r>
              <a:rPr sz="11100" b="1" i="1" spc="-480" dirty="0">
                <a:latin typeface="Times New Roman"/>
                <a:cs typeface="Times New Roman"/>
              </a:rPr>
              <a:t>c</a:t>
            </a:r>
            <a:r>
              <a:rPr sz="11100" b="1" i="1" spc="-190" dirty="0">
                <a:latin typeface="Times New Roman"/>
                <a:cs typeface="Times New Roman"/>
              </a:rPr>
              <a:t>il</a:t>
            </a:r>
            <a:r>
              <a:rPr sz="11100" b="1" i="1" spc="-440" dirty="0">
                <a:latin typeface="Times New Roman"/>
                <a:cs typeface="Times New Roman"/>
              </a:rPr>
              <a:t> </a:t>
            </a:r>
            <a:r>
              <a:rPr sz="11100" b="1" i="1" spc="-480" dirty="0">
                <a:latin typeface="Times New Roman"/>
                <a:cs typeface="Times New Roman"/>
              </a:rPr>
              <a:t>M</a:t>
            </a:r>
            <a:r>
              <a:rPr sz="11100" b="1" i="1" spc="-365" dirty="0">
                <a:latin typeface="Times New Roman"/>
                <a:cs typeface="Times New Roman"/>
              </a:rPr>
              <a:t>embe</a:t>
            </a:r>
            <a:r>
              <a:rPr sz="11100" b="1" i="1" spc="-320" dirty="0">
                <a:latin typeface="Times New Roman"/>
                <a:cs typeface="Times New Roman"/>
              </a:rPr>
              <a:t>r</a:t>
            </a:r>
            <a:r>
              <a:rPr sz="11100" b="1" i="1" spc="-350" dirty="0">
                <a:latin typeface="Times New Roman"/>
                <a:cs typeface="Times New Roman"/>
              </a:rPr>
              <a:t>s</a:t>
            </a:r>
            <a:r>
              <a:rPr sz="11100" b="1" i="1" spc="-440" dirty="0">
                <a:latin typeface="Times New Roman"/>
                <a:cs typeface="Times New Roman"/>
              </a:rPr>
              <a:t> </a:t>
            </a:r>
            <a:r>
              <a:rPr sz="11100" b="1" i="1" spc="285" dirty="0">
                <a:latin typeface="Times New Roman"/>
                <a:cs typeface="Times New Roman"/>
              </a:rPr>
              <a:t>t</a:t>
            </a:r>
            <a:r>
              <a:rPr sz="11100" b="1" i="1" spc="-670" dirty="0">
                <a:latin typeface="Times New Roman"/>
                <a:cs typeface="Times New Roman"/>
              </a:rPr>
              <a:t>o</a:t>
            </a:r>
            <a:endParaRPr sz="11100" dirty="0">
              <a:latin typeface="Times New Roman"/>
              <a:cs typeface="Times New Roman"/>
            </a:endParaRPr>
          </a:p>
          <a:p>
            <a:pPr marL="96520">
              <a:lnSpc>
                <a:spcPts val="15040"/>
              </a:lnSpc>
            </a:pPr>
            <a:r>
              <a:rPr sz="13400" b="1" i="1" spc="-165" dirty="0">
                <a:latin typeface="Times New Roman"/>
                <a:cs typeface="Times New Roman"/>
              </a:rPr>
              <a:t>WICCI</a:t>
            </a:r>
            <a:r>
              <a:rPr sz="13400" b="1" i="1" spc="-530" dirty="0">
                <a:latin typeface="Times New Roman"/>
                <a:cs typeface="Times New Roman"/>
              </a:rPr>
              <a:t> </a:t>
            </a:r>
            <a:endParaRPr sz="13400" dirty="0">
              <a:latin typeface="Times New Roman"/>
              <a:cs typeface="Times New Roman"/>
            </a:endParaRPr>
          </a:p>
        </p:txBody>
      </p:sp>
      <p:sp>
        <p:nvSpPr>
          <p:cNvPr id="6" name="object 6"/>
          <p:cNvSpPr txBox="1"/>
          <p:nvPr/>
        </p:nvSpPr>
        <p:spPr>
          <a:xfrm>
            <a:off x="13681230" y="8257345"/>
            <a:ext cx="6505420" cy="2395336"/>
          </a:xfrm>
          <a:prstGeom prst="rect">
            <a:avLst/>
          </a:prstGeom>
        </p:spPr>
        <p:txBody>
          <a:bodyPr vert="horz" wrap="square" lIns="0" tIns="0" rIns="0" bIns="0" rtlCol="0">
            <a:spAutoFit/>
          </a:bodyPr>
          <a:lstStyle/>
          <a:p>
            <a:pPr marL="12700">
              <a:lnSpc>
                <a:spcPct val="100000"/>
              </a:lnSpc>
            </a:pP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5" dirty="0">
                <a:solidFill>
                  <a:srgbClr val="42210B"/>
                </a:solidFill>
                <a:latin typeface="Times New Roman"/>
                <a:cs typeface="Times New Roman"/>
              </a:rPr>
              <a:t>siden</a:t>
            </a:r>
            <a:r>
              <a:rPr sz="4800" b="1" i="1" spc="5" dirty="0">
                <a:solidFill>
                  <a:srgbClr val="42210B"/>
                </a:solidFill>
                <a:latin typeface="Times New Roman"/>
                <a:cs typeface="Times New Roman"/>
              </a:rPr>
              <a:t>t</a:t>
            </a:r>
            <a:r>
              <a:rPr sz="4800" b="1" i="1" spc="-70" dirty="0">
                <a:solidFill>
                  <a:srgbClr val="42210B"/>
                </a:solidFill>
                <a:latin typeface="Times New Roman"/>
                <a:cs typeface="Times New Roman"/>
              </a:rPr>
              <a:t>,</a:t>
            </a:r>
            <a:r>
              <a:rPr lang="en-US" sz="4800" b="1" i="1" spc="-70" dirty="0">
                <a:solidFill>
                  <a:srgbClr val="42210B"/>
                </a:solidFill>
                <a:latin typeface="Times New Roman"/>
                <a:cs typeface="Times New Roman"/>
              </a:rPr>
              <a:t> </a:t>
            </a:r>
            <a:r>
              <a:rPr sz="4800" b="1" i="1" spc="-130" dirty="0">
                <a:solidFill>
                  <a:srgbClr val="42210B"/>
                </a:solidFill>
                <a:latin typeface="Times New Roman"/>
                <a:cs typeface="Times New Roman"/>
              </a:rPr>
              <a:t>Vi</a:t>
            </a:r>
            <a:r>
              <a:rPr sz="4800" b="1" i="1" spc="-175" dirty="0">
                <a:solidFill>
                  <a:srgbClr val="42210B"/>
                </a:solidFill>
                <a:latin typeface="Times New Roman"/>
                <a:cs typeface="Times New Roman"/>
              </a:rPr>
              <a:t>c</a:t>
            </a:r>
            <a:r>
              <a:rPr sz="4800" b="1" i="1" spc="-150" dirty="0">
                <a:solidFill>
                  <a:srgbClr val="42210B"/>
                </a:solidFill>
                <a:latin typeface="Times New Roman"/>
                <a:cs typeface="Times New Roman"/>
              </a:rPr>
              <a:t>e</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0" dirty="0">
                <a:solidFill>
                  <a:srgbClr val="42210B"/>
                </a:solidFill>
                <a:latin typeface="Times New Roman"/>
                <a:cs typeface="Times New Roman"/>
              </a:rPr>
              <a:t>sident</a:t>
            </a:r>
            <a:endParaRPr sz="4800" dirty="0">
              <a:latin typeface="Times New Roman"/>
              <a:cs typeface="Times New Roman"/>
            </a:endParaRPr>
          </a:p>
          <a:p>
            <a:pPr marL="12700" marR="5080">
              <a:lnSpc>
                <a:spcPct val="116599"/>
              </a:lnSpc>
            </a:pPr>
            <a:r>
              <a:rPr sz="4800" b="1" i="1" spc="-80" dirty="0">
                <a:solidFill>
                  <a:srgbClr val="42210B"/>
                </a:solidFill>
                <a:latin typeface="Times New Roman"/>
                <a:cs typeface="Times New Roman"/>
              </a:rPr>
              <a:t>and</a:t>
            </a:r>
            <a:r>
              <a:rPr sz="4800" b="1" i="1" spc="-120" dirty="0">
                <a:solidFill>
                  <a:srgbClr val="42210B"/>
                </a:solidFill>
                <a:latin typeface="Times New Roman"/>
                <a:cs typeface="Times New Roman"/>
              </a:rPr>
              <a:t> </a:t>
            </a:r>
            <a:r>
              <a:rPr sz="4800" b="1" i="1" dirty="0">
                <a:solidFill>
                  <a:srgbClr val="42210B"/>
                </a:solidFill>
                <a:latin typeface="Times New Roman"/>
                <a:cs typeface="Times New Roman"/>
              </a:rPr>
              <a:t>20</a:t>
            </a:r>
            <a:r>
              <a:rPr lang="en-US" sz="4800" b="1" i="1" dirty="0">
                <a:solidFill>
                  <a:srgbClr val="42210B"/>
                </a:solidFill>
                <a:latin typeface="Times New Roman"/>
                <a:cs typeface="Times New Roman"/>
              </a:rPr>
              <a:t>+</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N</a:t>
            </a:r>
            <a:r>
              <a:rPr sz="4800" b="1" i="1" spc="-65" dirty="0">
                <a:solidFill>
                  <a:srgbClr val="42210B"/>
                </a:solidFill>
                <a:latin typeface="Times New Roman"/>
                <a:cs typeface="Times New Roman"/>
              </a:rPr>
              <a:t>omina</a:t>
            </a:r>
            <a:r>
              <a:rPr sz="4800" b="1" i="1" spc="-70" dirty="0">
                <a:solidFill>
                  <a:srgbClr val="42210B"/>
                </a:solidFill>
                <a:latin typeface="Times New Roman"/>
                <a:cs typeface="Times New Roman"/>
              </a:rPr>
              <a:t>t</a:t>
            </a:r>
            <a:r>
              <a:rPr sz="4800" b="1" i="1" spc="-105" dirty="0">
                <a:solidFill>
                  <a:srgbClr val="42210B"/>
                </a:solidFill>
                <a:latin typeface="Times New Roman"/>
                <a:cs typeface="Times New Roman"/>
              </a:rPr>
              <a:t>ed</a:t>
            </a:r>
            <a:r>
              <a:rPr lang="en-US" sz="4800" b="1" i="1" spc="-105" dirty="0">
                <a:solidFill>
                  <a:srgbClr val="42210B"/>
                </a:solidFill>
                <a:latin typeface="Times New Roman"/>
                <a:cs typeface="Times New Roman"/>
              </a:rPr>
              <a:t> Council</a:t>
            </a:r>
            <a:r>
              <a:rPr sz="4800" b="1" i="1" spc="-55" dirty="0">
                <a:solidFill>
                  <a:srgbClr val="42210B"/>
                </a:solidFill>
                <a:latin typeface="Times New Roman"/>
                <a:cs typeface="Times New Roman"/>
              </a:rPr>
              <a:t> </a:t>
            </a:r>
            <a:r>
              <a:rPr sz="4800" b="1" i="1" spc="-110" dirty="0">
                <a:solidFill>
                  <a:srgbClr val="42210B"/>
                </a:solidFill>
                <a:latin typeface="Times New Roman"/>
                <a:cs typeface="Times New Roman"/>
              </a:rPr>
              <a:t>M</a:t>
            </a:r>
            <a:r>
              <a:rPr sz="4800" b="1" i="1" spc="-100" dirty="0">
                <a:solidFill>
                  <a:srgbClr val="42210B"/>
                </a:solidFill>
                <a:latin typeface="Times New Roman"/>
                <a:cs typeface="Times New Roman"/>
              </a:rPr>
              <a:t>embe</a:t>
            </a:r>
            <a:r>
              <a:rPr sz="4800" b="1" i="1" spc="-95" dirty="0">
                <a:solidFill>
                  <a:srgbClr val="42210B"/>
                </a:solidFill>
                <a:latin typeface="Times New Roman"/>
                <a:cs typeface="Times New Roman"/>
              </a:rPr>
              <a:t>rs</a:t>
            </a:r>
            <a:endParaRPr sz="4400" dirty="0">
              <a:latin typeface="Times New Roman"/>
              <a:cs typeface="Times New Roman"/>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13" y="-888690"/>
            <a:ext cx="7418363" cy="5334393"/>
          </a:xfrm>
          <a:prstGeom prst="rect">
            <a:avLst/>
          </a:prstGeom>
        </p:spPr>
      </p:pic>
      <p:sp>
        <p:nvSpPr>
          <p:cNvPr id="10" name="Slide Number Placeholder 9"/>
          <p:cNvSpPr>
            <a:spLocks noGrp="1"/>
          </p:cNvSpPr>
          <p:nvPr>
            <p:ph type="sldNum" sz="quarter" idx="7"/>
          </p:nvPr>
        </p:nvSpPr>
        <p:spPr/>
        <p:txBody>
          <a:bodyPr/>
          <a:lstStyle/>
          <a:p>
            <a:fld id="{B6F15528-21DE-4FAA-801E-634DDDAF4B2B}"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PROF. AYESHA FAROOQ</a:t>
            </a:r>
            <a:endParaRPr sz="6600" dirty="0"/>
          </a:p>
          <a:p>
            <a:pPr marL="304800">
              <a:lnSpc>
                <a:spcPts val="3410"/>
              </a:lnSpc>
            </a:pPr>
            <a:r>
              <a:rPr sz="2950" spc="114" dirty="0">
                <a:latin typeface="Myriad Pro"/>
                <a:cs typeface="Myriad Pro"/>
              </a:rPr>
              <a:t>PRESIDEN</a:t>
            </a:r>
            <a:r>
              <a:rPr sz="2950" spc="-60" dirty="0">
                <a:latin typeface="Myriad Pro"/>
                <a:cs typeface="Myriad Pro"/>
              </a:rPr>
              <a:t>T</a:t>
            </a:r>
            <a:r>
              <a:rPr sz="2950" b="0" dirty="0">
                <a:latin typeface="Myriad Pro"/>
                <a:cs typeface="Myriad Pro"/>
              </a:rPr>
              <a:t>,</a:t>
            </a:r>
            <a:r>
              <a:rPr lang="en-US" sz="2950" b="0" spc="114" dirty="0">
                <a:latin typeface="Myriad Pro"/>
                <a:cs typeface="Myriad Pro"/>
              </a:rPr>
              <a:t> (Projects &amp; Event Management)</a:t>
            </a:r>
            <a:r>
              <a:rPr sz="2950" b="0" spc="240" dirty="0">
                <a:latin typeface="Myriad Pro"/>
                <a:cs typeface="Myriad Pro"/>
              </a:rPr>
              <a:t> </a:t>
            </a:r>
            <a:r>
              <a:rPr sz="2950" b="0" spc="55" dirty="0">
                <a:latin typeface="Myriad Pro"/>
                <a:cs typeface="Myriad Pro"/>
              </a:rPr>
              <a:t>C</a:t>
            </a:r>
            <a:r>
              <a:rPr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136650" y="5197475"/>
            <a:ext cx="11234191" cy="4801314"/>
          </a:xfrm>
          <a:prstGeom prst="rect">
            <a:avLst/>
          </a:prstGeom>
        </p:spPr>
        <p:txBody>
          <a:bodyPr vert="horz" wrap="square" lIns="0" tIns="0" rIns="0" bIns="0" rtlCol="0">
            <a:spAutoFit/>
          </a:bodyPr>
          <a:lstStyle/>
          <a:p>
            <a:pPr algn="just"/>
            <a:r>
              <a:rPr lang="en-US" sz="2400" dirty="0"/>
              <a:t>Dr. Ayesha </a:t>
            </a:r>
            <a:r>
              <a:rPr lang="en-US" sz="2400" dirty="0" err="1"/>
              <a:t>Farooq</a:t>
            </a:r>
            <a:r>
              <a:rPr lang="en-US" sz="2400" dirty="0"/>
              <a:t> is Professor of Strategy at the Department of Business Administration, Aligarh Muslim University, Aligarh, India. She was awarded a fellowship under the Netherlands Fellowship </a:t>
            </a:r>
            <a:r>
              <a:rPr lang="en-US" sz="2400" dirty="0" err="1"/>
              <a:t>Programme</a:t>
            </a:r>
            <a:r>
              <a:rPr lang="en-US" sz="2400" dirty="0"/>
              <a:t> (NFP) in 2013 and visited Maastricht School of Management, The Netherlands. Dr. </a:t>
            </a:r>
            <a:r>
              <a:rPr lang="en-US" sz="2400" dirty="0" err="1"/>
              <a:t>Farooq</a:t>
            </a:r>
            <a:r>
              <a:rPr lang="en-US" sz="2400" dirty="0"/>
              <a:t> has presented papers at international and national conferences. Several times, she has attended conferences funded by GRCC, University of Cambridge, UK. Prof. </a:t>
            </a:r>
            <a:r>
              <a:rPr lang="en-US" sz="2400" dirty="0" err="1"/>
              <a:t>Farooq</a:t>
            </a:r>
            <a:r>
              <a:rPr lang="en-US" sz="2400" dirty="0"/>
              <a:t> has visited the UK, France, Switzerland, The Netherlands, Germany, Belgium, and Malaysia for academic events.</a:t>
            </a:r>
          </a:p>
          <a:p>
            <a:pPr algn="just"/>
            <a:br>
              <a:rPr lang="en-US" sz="2400" dirty="0"/>
            </a:br>
            <a:r>
              <a:rPr lang="en-US" sz="2400" dirty="0"/>
              <a:t>She has published research articles in SCOPUS indexed and ABDC journals. Dr. </a:t>
            </a:r>
            <a:r>
              <a:rPr lang="en-US" sz="2400" dirty="0" err="1"/>
              <a:t>Farooq</a:t>
            </a:r>
            <a:r>
              <a:rPr lang="en-US" sz="2400" dirty="0"/>
              <a:t> is a resource person to the Cadbury Centre, University of Birmingham (United Kingdom) and created video content for UOB on different aspects of Strategic Management and other management schools. She has conducted MDPs on Strategic Management at AIMA and workshops on leadership &amp; TQM at the Department.</a:t>
            </a:r>
          </a:p>
        </p:txBody>
      </p:sp>
      <p:sp>
        <p:nvSpPr>
          <p:cNvPr id="13" name="object 13"/>
          <p:cNvSpPr/>
          <p:nvPr/>
        </p:nvSpPr>
        <p:spPr>
          <a:xfrm>
            <a:off x="356010" y="282713"/>
            <a:ext cx="3447640" cy="16381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9" name="Slide Number Placeholder 8"/>
          <p:cNvSpPr>
            <a:spLocks noGrp="1"/>
          </p:cNvSpPr>
          <p:nvPr>
            <p:ph type="sldNum" sz="quarter" idx="7"/>
          </p:nvPr>
        </p:nvSpPr>
        <p:spPr/>
        <p:txBody>
          <a:bodyPr/>
          <a:lstStyle/>
          <a:p>
            <a:fld id="{B6F15528-21DE-4FAA-801E-634DDDAF4B2B}" type="slidenum">
              <a:rPr lang="en-US" smtClean="0"/>
              <a:pPr/>
              <a:t>4</a:t>
            </a:fld>
            <a:endParaRPr lang="en-US"/>
          </a:p>
        </p:txBody>
      </p:sp>
      <p:pic>
        <p:nvPicPr>
          <p:cNvPr id="17" name="Picture 16" descr="C:\Users\Admin\Downloads\4402-1627199445.jpg"/>
          <p:cNvPicPr/>
          <p:nvPr/>
        </p:nvPicPr>
        <p:blipFill>
          <a:blip r:embed="rId4" cstate="print"/>
          <a:srcRect/>
          <a:stretch>
            <a:fillRect/>
          </a:stretch>
        </p:blipFill>
        <p:spPr bwMode="auto">
          <a:xfrm>
            <a:off x="13404850" y="4664075"/>
            <a:ext cx="4876800" cy="609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SAJIDA NADEEM</a:t>
            </a:r>
            <a:endParaRPr sz="6600" dirty="0"/>
          </a:p>
          <a:p>
            <a:pPr marL="304800">
              <a:lnSpc>
                <a:spcPts val="3410"/>
              </a:lnSpc>
            </a:pPr>
            <a:r>
              <a:rPr lang="en-US" sz="2950" spc="114" dirty="0">
                <a:latin typeface="Myriad Pro"/>
                <a:cs typeface="Myriad Pro"/>
              </a:rPr>
              <a:t>VICE </a:t>
            </a:r>
            <a:r>
              <a:rPr sz="2950" spc="114" dirty="0">
                <a:latin typeface="Myriad Pro"/>
                <a:cs typeface="Myriad Pro"/>
              </a:rPr>
              <a:t>PRESIDEN</a:t>
            </a:r>
            <a:r>
              <a:rPr sz="2950" spc="-60" dirty="0">
                <a:latin typeface="Myriad Pro"/>
                <a:cs typeface="Myriad Pro"/>
              </a:rPr>
              <a:t>T</a:t>
            </a:r>
            <a:r>
              <a:rPr sz="2950" b="0" dirty="0">
                <a:latin typeface="Myriad Pro"/>
                <a:cs typeface="Myriad Pro"/>
              </a:rPr>
              <a:t>,</a:t>
            </a:r>
            <a:r>
              <a:rPr lang="en-US" sz="2950" b="0" spc="114" dirty="0">
                <a:latin typeface="Myriad Pro"/>
                <a:cs typeface="Myriad Pro"/>
              </a:rPr>
              <a:t> (Projects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060450" y="4435475"/>
            <a:ext cx="11201400" cy="6278642"/>
          </a:xfrm>
          <a:prstGeom prst="rect">
            <a:avLst/>
          </a:prstGeom>
        </p:spPr>
        <p:txBody>
          <a:bodyPr vert="horz" wrap="square" lIns="0" tIns="0" rIns="0" bIns="0" rtlCol="0">
            <a:spAutoFit/>
          </a:bodyPr>
          <a:lstStyle/>
          <a:p>
            <a:pPr algn="just"/>
            <a:r>
              <a:rPr lang="en-US" sz="2400" dirty="0" err="1"/>
              <a:t>Sajida</a:t>
            </a:r>
            <a:r>
              <a:rPr lang="en-US" sz="2400" dirty="0"/>
              <a:t> </a:t>
            </a:r>
            <a:r>
              <a:rPr lang="en-US" sz="2400" dirty="0" err="1"/>
              <a:t>Nadeem</a:t>
            </a:r>
            <a:r>
              <a:rPr lang="en-US" sz="2400" dirty="0"/>
              <a:t> is a committed and result oriented social worker associated with Dr. </a:t>
            </a:r>
            <a:r>
              <a:rPr lang="en-US" sz="2400" dirty="0" err="1"/>
              <a:t>Zakir</a:t>
            </a:r>
            <a:r>
              <a:rPr lang="en-US" sz="2400" dirty="0"/>
              <a:t> </a:t>
            </a:r>
            <a:r>
              <a:rPr lang="en-US" sz="2400" dirty="0" err="1"/>
              <a:t>Hussain</a:t>
            </a:r>
            <a:r>
              <a:rPr lang="en-US" sz="2400" dirty="0"/>
              <a:t> Foundation as Director, Women Empowerment Cell and General Secretary since 2004.</a:t>
            </a:r>
          </a:p>
          <a:p>
            <a:pPr algn="just"/>
            <a:r>
              <a:rPr lang="en-US" sz="2400" dirty="0"/>
              <a:t>She is the Member of Advisory Committee, PCPNDT, Aligarh </a:t>
            </a:r>
            <a:r>
              <a:rPr lang="en-US" sz="2400" dirty="0" err="1"/>
              <a:t>Commissionary</a:t>
            </a:r>
            <a:r>
              <a:rPr lang="en-US" sz="2400" dirty="0"/>
              <a:t>, Aligarh Executive Member of School Management Committee of Ayesha </a:t>
            </a:r>
            <a:r>
              <a:rPr lang="en-US" sz="2400" dirty="0" err="1"/>
              <a:t>Tarin</a:t>
            </a:r>
            <a:r>
              <a:rPr lang="en-US" sz="2400" dirty="0"/>
              <a:t> Modern Public School, Aligarh.</a:t>
            </a:r>
          </a:p>
          <a:p>
            <a:pPr algn="just"/>
            <a:r>
              <a:rPr lang="en-US" sz="2400" dirty="0"/>
              <a:t> </a:t>
            </a:r>
          </a:p>
          <a:p>
            <a:pPr algn="just"/>
            <a:r>
              <a:rPr lang="en-US" sz="2400" dirty="0"/>
              <a:t>She has been running Sewing Training Centre for women to make them self dependent, a ZHF Coaching &amp; Guidance Centre for Poor students and a Charitable Ambulance Facility for poor patients in Aligarh District.</a:t>
            </a:r>
          </a:p>
          <a:p>
            <a:pPr algn="just"/>
            <a:endParaRPr lang="en-US" sz="2400" dirty="0"/>
          </a:p>
          <a:p>
            <a:pPr algn="just"/>
            <a:r>
              <a:rPr lang="en-US" sz="2400" dirty="0"/>
              <a:t>Ms. </a:t>
            </a:r>
            <a:r>
              <a:rPr lang="en-US" sz="2400" dirty="0" err="1"/>
              <a:t>Sajida</a:t>
            </a:r>
            <a:r>
              <a:rPr lang="en-US" sz="2400" dirty="0"/>
              <a:t> has maintained a network of women activists in Aligarh city to show solidarity in women’s issues – “female feticide”, “Women’s Safety”, “Women Empowerment” in interiors of Aligarh, UP”. She has made many charitable contributions with hospitals for poor patients in the form of providing medical aid and appliances and distributed bicycles and sewing machines to poor girl and widowed women in locals of Aligarh.</a:t>
            </a:r>
          </a:p>
          <a:p>
            <a:r>
              <a:rPr lang="en-US" sz="2400" dirty="0"/>
              <a:t> </a:t>
            </a:r>
          </a:p>
        </p:txBody>
      </p:sp>
      <p:sp>
        <p:nvSpPr>
          <p:cNvPr id="13" name="object 13"/>
          <p:cNvSpPr/>
          <p:nvPr/>
        </p:nvSpPr>
        <p:spPr>
          <a:xfrm>
            <a:off x="356010" y="282713"/>
            <a:ext cx="3447640" cy="16381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5</a:t>
            </a:fld>
            <a:endParaRPr lang="en-US"/>
          </a:p>
        </p:txBody>
      </p:sp>
      <p:pic>
        <p:nvPicPr>
          <p:cNvPr id="1026" name="Picture 2" descr="C:\Users\Admin\Downloads\WhatsApp Image 2022-08-09 at 4.09.58 PM.jpeg"/>
          <p:cNvPicPr>
            <a:picLocks noChangeAspect="1" noChangeArrowheads="1"/>
          </p:cNvPicPr>
          <p:nvPr/>
        </p:nvPicPr>
        <p:blipFill>
          <a:blip r:embed="rId4" cstate="print"/>
          <a:srcRect/>
          <a:stretch>
            <a:fillRect/>
          </a:stretch>
        </p:blipFill>
        <p:spPr bwMode="auto">
          <a:xfrm>
            <a:off x="13938250" y="4816475"/>
            <a:ext cx="4310373" cy="5943600"/>
          </a:xfrm>
          <a:prstGeom prst="rect">
            <a:avLst/>
          </a:prstGeom>
          <a:noFill/>
        </p:spPr>
      </p:pic>
    </p:spTree>
    <p:extLst>
      <p:ext uri="{BB962C8B-B14F-4D97-AF65-F5344CB8AC3E}">
        <p14:creationId xmlns:p14="http://schemas.microsoft.com/office/powerpoint/2010/main" val="86869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PROF. RAKSHANDA F. FAZLI</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822450" y="4968875"/>
            <a:ext cx="10321290" cy="4801314"/>
          </a:xfrm>
          <a:prstGeom prst="rect">
            <a:avLst/>
          </a:prstGeom>
        </p:spPr>
        <p:txBody>
          <a:bodyPr vert="horz" wrap="square" lIns="0" tIns="0" rIns="0" bIns="0" rtlCol="0">
            <a:spAutoFit/>
          </a:bodyPr>
          <a:lstStyle/>
          <a:p>
            <a:pPr algn="just"/>
            <a:r>
              <a:rPr lang="en-US" sz="2400" dirty="0"/>
              <a:t>Prof. </a:t>
            </a:r>
            <a:r>
              <a:rPr lang="en-US" sz="2400" dirty="0" err="1"/>
              <a:t>Rakhshanda</a:t>
            </a:r>
            <a:r>
              <a:rPr lang="en-US" sz="2400" dirty="0"/>
              <a:t> F </a:t>
            </a:r>
            <a:r>
              <a:rPr lang="en-US" sz="2400" dirty="0" err="1"/>
              <a:t>Fazli</a:t>
            </a:r>
            <a:r>
              <a:rPr lang="en-US" sz="2400" dirty="0"/>
              <a:t> has obtained her MA, </a:t>
            </a:r>
            <a:r>
              <a:rPr lang="en-US" sz="2400" dirty="0" err="1"/>
              <a:t>M.phil</a:t>
            </a:r>
            <a:r>
              <a:rPr lang="en-US" sz="2400" dirty="0"/>
              <a:t>. in Geography and Ph.D. in West Asian Studies(Geography) from Aligarh Muslim University. She has been awarded fellowship under the Netherlands Fellowship </a:t>
            </a:r>
            <a:r>
              <a:rPr lang="en-US" sz="2400" dirty="0" err="1"/>
              <a:t>Programme</a:t>
            </a:r>
            <a:r>
              <a:rPr lang="en-US" sz="2400" dirty="0"/>
              <a:t> (NFP) in 2008 to attend the International Institute for Geo-Information Science and Earth Observation, ITC, </a:t>
            </a:r>
            <a:r>
              <a:rPr lang="en-US" sz="2400" dirty="0" err="1"/>
              <a:t>Enschede</a:t>
            </a:r>
            <a:r>
              <a:rPr lang="en-US" sz="2400" dirty="0"/>
              <a:t>, the Netherlands and several times to attend short courses on Remote Sensing and GIS in IIRS, </a:t>
            </a:r>
            <a:r>
              <a:rPr lang="en-US" sz="2400" dirty="0" err="1"/>
              <a:t>Dehradun</a:t>
            </a:r>
            <a:r>
              <a:rPr lang="en-US" sz="2400" dirty="0"/>
              <a:t>, India. Her area of interest is Population, Resource development (Natural and Human Resources), Migration, Remote Sensing and GIS. She has published research articles in international and national journals of academic repute and chapters in books. She has been invited to present papers and deliver lectures at international and national conferences, workshops and courses. Prof. </a:t>
            </a:r>
            <a:r>
              <a:rPr lang="en-US" sz="2400" dirty="0" err="1"/>
              <a:t>Fazli</a:t>
            </a:r>
            <a:r>
              <a:rPr lang="en-US" sz="2400" dirty="0"/>
              <a:t> has visited UK (University of Cambridge &amp; University of Oxford), France, The Netherlands, Germany and Belgium for academic purpose.</a:t>
            </a:r>
            <a:endParaRPr sz="2400" dirty="0">
              <a:latin typeface="Garamond"/>
              <a:cs typeface="Garamond"/>
            </a:endParaRPr>
          </a:p>
        </p:txBody>
      </p:sp>
      <p:sp>
        <p:nvSpPr>
          <p:cNvPr id="13" name="object 13"/>
          <p:cNvSpPr/>
          <p:nvPr/>
        </p:nvSpPr>
        <p:spPr>
          <a:xfrm>
            <a:off x="356010" y="282713"/>
            <a:ext cx="3523840" cy="14095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50" y="4206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6</a:t>
            </a:fld>
            <a:endParaRPr lang="en-US"/>
          </a:p>
        </p:txBody>
      </p:sp>
      <p:pic>
        <p:nvPicPr>
          <p:cNvPr id="17" name="Picture 16" descr="C:\Users\Admin\Downloads\7405.jpg"/>
          <p:cNvPicPr/>
          <p:nvPr/>
        </p:nvPicPr>
        <p:blipFill>
          <a:blip r:embed="rId4" cstate="print"/>
          <a:srcRect/>
          <a:stretch>
            <a:fillRect/>
          </a:stretch>
        </p:blipFill>
        <p:spPr bwMode="auto">
          <a:xfrm>
            <a:off x="13252450" y="4664075"/>
            <a:ext cx="5410200" cy="5495925"/>
          </a:xfrm>
          <a:prstGeom prst="rect">
            <a:avLst/>
          </a:prstGeom>
          <a:noFill/>
          <a:ln w="9525">
            <a:noFill/>
            <a:miter lim="800000"/>
            <a:headEnd/>
            <a:tailEnd/>
          </a:ln>
        </p:spPr>
      </p:pic>
    </p:spTree>
    <p:extLst>
      <p:ext uri="{BB962C8B-B14F-4D97-AF65-F5344CB8AC3E}">
        <p14:creationId xmlns:p14="http://schemas.microsoft.com/office/powerpoint/2010/main" val="44083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PROF. SAIRA MEHNAZ</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4308872"/>
          </a:xfrm>
          <a:prstGeom prst="rect">
            <a:avLst/>
          </a:prstGeom>
        </p:spPr>
        <p:txBody>
          <a:bodyPr vert="horz" wrap="square" lIns="0" tIns="0" rIns="0" bIns="0" rtlCol="0">
            <a:spAutoFit/>
          </a:bodyPr>
          <a:lstStyle/>
          <a:p>
            <a:pPr algn="just"/>
            <a:r>
              <a:rPr lang="en-US" sz="3200" dirty="0"/>
              <a:t>A well presented and articulate person who works in a thorough and committed manner 2. Quickly adapts to new systems and procedures 3. Able to use own initiative and work as part of a team 4. Conscientious and self-motivated 5.Proven leadership skills, including managing and motivating others to achieve objectives 6. An effective communicator at all levels within a department who works efficiently when under pressure..</a:t>
            </a:r>
          </a:p>
          <a:p>
            <a:pPr algn="ctr"/>
            <a:endParaRPr sz="2400" dirty="0">
              <a:latin typeface="Garamond"/>
              <a:cs typeface="Garamond"/>
            </a:endParaRPr>
          </a:p>
        </p:txBody>
      </p:sp>
      <p:sp>
        <p:nvSpPr>
          <p:cNvPr id="13" name="object 13"/>
          <p:cNvSpPr/>
          <p:nvPr/>
        </p:nvSpPr>
        <p:spPr>
          <a:xfrm>
            <a:off x="356010" y="282713"/>
            <a:ext cx="31428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642850" y="4206875"/>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7</a:t>
            </a:fld>
            <a:endParaRPr lang="en-US"/>
          </a:p>
        </p:txBody>
      </p:sp>
      <p:pic>
        <p:nvPicPr>
          <p:cNvPr id="17" name="Picture 16" descr="C:\Users\Admin\Downloads\4808-1651912702.jpg"/>
          <p:cNvPicPr/>
          <p:nvPr/>
        </p:nvPicPr>
        <p:blipFill>
          <a:blip r:embed="rId4" cstate="print"/>
          <a:srcRect/>
          <a:stretch>
            <a:fillRect/>
          </a:stretch>
        </p:blipFill>
        <p:spPr bwMode="auto">
          <a:xfrm>
            <a:off x="12719050" y="4511675"/>
            <a:ext cx="6324600" cy="6277708"/>
          </a:xfrm>
          <a:prstGeom prst="rect">
            <a:avLst/>
          </a:prstGeom>
          <a:noFill/>
          <a:ln w="9525">
            <a:noFill/>
            <a:miter lim="800000"/>
            <a:headEnd/>
            <a:tailEnd/>
          </a:ln>
        </p:spPr>
      </p:pic>
    </p:spTree>
    <p:extLst>
      <p:ext uri="{BB962C8B-B14F-4D97-AF65-F5344CB8AC3E}">
        <p14:creationId xmlns:p14="http://schemas.microsoft.com/office/powerpoint/2010/main" val="403546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PARVEEN ALAM</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7650" y="6188075"/>
            <a:ext cx="10321290" cy="2954655"/>
          </a:xfrm>
          <a:prstGeom prst="rect">
            <a:avLst/>
          </a:prstGeom>
        </p:spPr>
        <p:txBody>
          <a:bodyPr vert="horz" wrap="square" lIns="0" tIns="0" rIns="0" bIns="0" rtlCol="0">
            <a:spAutoFit/>
          </a:bodyPr>
          <a:lstStyle/>
          <a:p>
            <a:pPr algn="just"/>
            <a:r>
              <a:rPr lang="en-US" sz="3200" dirty="0"/>
              <a:t>Mrs. </a:t>
            </a:r>
            <a:r>
              <a:rPr lang="en-US" sz="3200" dirty="0" err="1"/>
              <a:t>Parveen</a:t>
            </a:r>
            <a:r>
              <a:rPr lang="en-US" sz="3200" dirty="0"/>
              <a:t> Khan has been associated with child education and women welfare since 27 years through various non government organizations and Officers Spouses Club based in various cities of Madhya Pradesh. Presently I am associated with </a:t>
            </a:r>
            <a:r>
              <a:rPr lang="en-US" sz="3200" dirty="0" err="1"/>
              <a:t>Ismat</a:t>
            </a:r>
            <a:r>
              <a:rPr lang="en-US" sz="3200" dirty="0"/>
              <a:t> Literacy and Handicraft Centre since 2 years for education of underprivileged girls.</a:t>
            </a:r>
          </a:p>
        </p:txBody>
      </p:sp>
      <p:sp>
        <p:nvSpPr>
          <p:cNvPr id="13" name="object 13"/>
          <p:cNvSpPr/>
          <p:nvPr/>
        </p:nvSpPr>
        <p:spPr>
          <a:xfrm>
            <a:off x="356010" y="282713"/>
            <a:ext cx="3676240" cy="14857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172036"/>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8</a:t>
            </a:fld>
            <a:endParaRPr lang="en-US"/>
          </a:p>
        </p:txBody>
      </p:sp>
      <p:pic>
        <p:nvPicPr>
          <p:cNvPr id="17" name="Picture 16" descr="C:\Users\Admin\Downloads\WhatsApp Image 2022-10-10 at 22.56.48.jpeg"/>
          <p:cNvPicPr/>
          <p:nvPr/>
        </p:nvPicPr>
        <p:blipFill>
          <a:blip r:embed="rId4" cstate="print"/>
          <a:srcRect/>
          <a:stretch>
            <a:fillRect/>
          </a:stretch>
        </p:blipFill>
        <p:spPr bwMode="auto">
          <a:xfrm>
            <a:off x="12719050" y="4511675"/>
            <a:ext cx="6096000" cy="6296025"/>
          </a:xfrm>
          <a:prstGeom prst="rect">
            <a:avLst/>
          </a:prstGeom>
          <a:noFill/>
          <a:ln w="9525">
            <a:noFill/>
            <a:miter lim="800000"/>
            <a:headEnd/>
            <a:tailEnd/>
          </a:ln>
        </p:spPr>
      </p:pic>
    </p:spTree>
    <p:extLst>
      <p:ext uri="{BB962C8B-B14F-4D97-AF65-F5344CB8AC3E}">
        <p14:creationId xmlns:p14="http://schemas.microsoft.com/office/powerpoint/2010/main" val="385709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IN" sz="6600" spc="-135" dirty="0"/>
              <a:t>DR. SHAZIA FAROOQ FAZLI</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(Projects &amp; Event Management)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746250" y="4664075"/>
            <a:ext cx="10321290" cy="6032421"/>
          </a:xfrm>
          <a:prstGeom prst="rect">
            <a:avLst/>
          </a:prstGeom>
        </p:spPr>
        <p:txBody>
          <a:bodyPr vert="horz" wrap="square" lIns="0" tIns="0" rIns="0" bIns="0" rtlCol="0">
            <a:spAutoFit/>
          </a:bodyPr>
          <a:lstStyle/>
          <a:p>
            <a:pPr algn="just"/>
            <a:r>
              <a:rPr lang="en-US" sz="2800" dirty="0"/>
              <a:t>Dr. </a:t>
            </a:r>
            <a:r>
              <a:rPr lang="en-US" sz="2800" dirty="0" err="1"/>
              <a:t>Shazia</a:t>
            </a:r>
            <a:r>
              <a:rPr lang="en-US" sz="2800" dirty="0"/>
              <a:t> </a:t>
            </a:r>
            <a:r>
              <a:rPr lang="en-US" sz="2800" dirty="0" err="1"/>
              <a:t>Farooq</a:t>
            </a:r>
            <a:r>
              <a:rPr lang="en-US" sz="2800" dirty="0"/>
              <a:t> </a:t>
            </a:r>
            <a:r>
              <a:rPr lang="en-US" sz="2800" dirty="0" err="1"/>
              <a:t>Fazli</a:t>
            </a:r>
            <a:r>
              <a:rPr lang="en-US" sz="2800" dirty="0"/>
              <a:t> has obtained her Ph.D. in Sociology from Aligarh Muslim University, Aligarh, India. She has been awarded Post Doctoral Fellowship from ICSSR, New </a:t>
            </a:r>
            <a:r>
              <a:rPr lang="en-US" sz="2800" dirty="0" err="1"/>
              <a:t>Delhi.She</a:t>
            </a:r>
            <a:r>
              <a:rPr lang="en-US" sz="2800" dirty="0"/>
              <a:t> is presently working as Assistant Professor in the Department of Sociology. </a:t>
            </a:r>
          </a:p>
          <a:p>
            <a:pPr algn="just"/>
            <a:r>
              <a:rPr lang="en-US" sz="2800" dirty="0"/>
              <a:t>She has also served as Assistant Professor in the Department of Sociology, </a:t>
            </a:r>
            <a:r>
              <a:rPr lang="en-US" sz="2800" dirty="0" err="1"/>
              <a:t>Maulana</a:t>
            </a:r>
            <a:r>
              <a:rPr lang="en-US" sz="2800" dirty="0"/>
              <a:t> Azad National Urdu University, Hyderabad. </a:t>
            </a:r>
          </a:p>
          <a:p>
            <a:pPr algn="just"/>
            <a:r>
              <a:rPr lang="en-US" sz="2800" dirty="0"/>
              <a:t>Her areas of interest include reproductive health and reproductive rights of women and </a:t>
            </a:r>
            <a:r>
              <a:rPr lang="en-US" sz="2800" dirty="0" err="1"/>
              <a:t>counselling</a:t>
            </a:r>
            <a:r>
              <a:rPr lang="en-US" sz="2800" dirty="0"/>
              <a:t> to create regarding HIV/AIDS. she was associated with different NGOs, particularly Bill and Melinda gates Foundation and UDAAN Society Aligarh, working on women related issues. She has worked as a Research Associate in Project of "Migration, Poverty and Access to Health" funded by Indian Council of Medical Research. She has authored of a book entitled " Society , Culture and Reproductive Health". </a:t>
            </a:r>
          </a:p>
        </p:txBody>
      </p:sp>
      <p:sp>
        <p:nvSpPr>
          <p:cNvPr id="13" name="object 13"/>
          <p:cNvSpPr/>
          <p:nvPr/>
        </p:nvSpPr>
        <p:spPr>
          <a:xfrm>
            <a:off x="356010" y="282713"/>
            <a:ext cx="3676240" cy="156196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9</a:t>
            </a:fld>
            <a:endParaRPr lang="en-US"/>
          </a:p>
        </p:txBody>
      </p:sp>
      <p:pic>
        <p:nvPicPr>
          <p:cNvPr id="17" name="Picture 16" descr="C:\Users\Admin\Downloads\10074133-1614197699.jpg"/>
          <p:cNvPicPr/>
          <p:nvPr/>
        </p:nvPicPr>
        <p:blipFill>
          <a:blip r:embed="rId4" cstate="print"/>
          <a:srcRect/>
          <a:stretch>
            <a:fillRect/>
          </a:stretch>
        </p:blipFill>
        <p:spPr bwMode="auto">
          <a:xfrm>
            <a:off x="12719050" y="4664075"/>
            <a:ext cx="6248400" cy="6173281"/>
          </a:xfrm>
          <a:prstGeom prst="rect">
            <a:avLst/>
          </a:prstGeom>
          <a:noFill/>
          <a:ln w="9525">
            <a:noFill/>
            <a:miter lim="800000"/>
            <a:headEnd/>
            <a:tailEnd/>
          </a:ln>
        </p:spPr>
      </p:pic>
    </p:spTree>
    <p:extLst>
      <p:ext uri="{BB962C8B-B14F-4D97-AF65-F5344CB8AC3E}">
        <p14:creationId xmlns:p14="http://schemas.microsoft.com/office/powerpoint/2010/main" val="3371250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TotalTime>
  <Words>3527</Words>
  <Application>Microsoft Macintosh PowerPoint</Application>
  <PresentationFormat>Custom</PresentationFormat>
  <Paragraphs>170</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Garamond</vt:lpstr>
      <vt:lpstr>Myriad Pro</vt:lpstr>
      <vt:lpstr>Times New Roman</vt:lpstr>
      <vt:lpstr>Wingdings</vt:lpstr>
      <vt:lpstr>Office Theme</vt:lpstr>
      <vt:lpstr>PROJECTS &amp; EVENT MANAGEMENT COUNCIL (Uttar Pradesh) </vt:lpstr>
      <vt:lpstr>Council Vision &amp;Mission</vt:lpstr>
      <vt:lpstr>PowerPoint Presentation</vt:lpstr>
      <vt:lpstr>PROF. AYESHA FAROOQ PRESIDENT, (Projects &amp; Event Management) COUNCIL WICCI</vt:lpstr>
      <vt:lpstr>SAJIDA NADEEM VICE PRESIDENT, (Projects &amp; Event Management) COUNCIL WICCI</vt:lpstr>
      <vt:lpstr>PROF. RAKSHANDA F. FAZLI COUNCIL MEMBER, (Projects &amp; Event Management) COUNCIL WICCI</vt:lpstr>
      <vt:lpstr>PROF. SAIRA MEHNAZ COUNCIL MEMBER, (Projects &amp; Event Management) COUNCIL WICCI</vt:lpstr>
      <vt:lpstr>PARVEEN ALAM COUNCIL MEMBER, (Projects &amp; Event Management) COUNCIL WICCI</vt:lpstr>
      <vt:lpstr>DR. SHAZIA FAROOQ FAZLI COUNCIL MEMBER, (Projects &amp; Event Management) COUNCIL WICCI</vt:lpstr>
      <vt:lpstr>PROF. NEETA COUNCIL MEMBER, (Projects &amp; Event Management) COUNCIL WICCI</vt:lpstr>
      <vt:lpstr>DR. SEEMA GARG COUNCIL MEMBER, (Projects &amp; Event Management) COUNCIL WICCI</vt:lpstr>
      <vt:lpstr>DR. ZAREEN HUSAIN FAROOQ COUNCIL MEMBER, (Projects &amp; Event Management) COUNCIL WICCI</vt:lpstr>
      <vt:lpstr>DR. SAMINA COUNCIL MEMBER, (Projects &amp; Event Management) COUNCIL WICCI</vt:lpstr>
      <vt:lpstr>DR. IRAJ ALAM KHAN COUNCIL MEMBER, (Projects &amp; Event Management) COUNCIL WICCI</vt:lpstr>
      <vt:lpstr>DR. TABASSUM SHAIKH COUNCIL MEMBER, (Projects &amp; Event Management) COUNCIL WICCI</vt:lpstr>
      <vt:lpstr>DR. SADAF RASOOL COUNCIL MEMBER, (Projects &amp; Event Management) COUNCIL WICCI</vt:lpstr>
      <vt:lpstr>DR. SYYADA FAHEEM COUNCIL MEMBER, (Projects &amp; Event Management) COUNCIL WICCI</vt:lpstr>
      <vt:lpstr>SIMRAH FAZLI COUNCIL MEMBER, (Projects &amp; Event Management) COUNCIL WICCI</vt:lpstr>
      <vt:lpstr>MYSHA MANAAL TAJ COUNCIL MEMBER, (Projects &amp; Event Management) COUNCIL WICCI</vt:lpstr>
      <vt:lpstr>IRNA ISHRAT COUNCIL MEMBER, (Projects &amp; Event Management) COUNCIL WICCI</vt:lpstr>
      <vt:lpstr>ALVINA RAIS KHAN COUNCIL MEMBER, (Projects &amp; Event Management) COUNCIL WICCI</vt:lpstr>
      <vt:lpstr>AYESHA TANVEER COUNCIL MEMBER, (Projects &amp; Event Management) COUNCIL WICCI</vt:lpstr>
      <vt:lpstr>SADIYA USMAN COUNCIL MEMBER, (Projects &amp; Event Management) COUNCIL WICCI</vt:lpstr>
      <vt:lpstr>SOOFIA JAVED COUNCIL MEMBER, (Projects &amp; Event Management) COUNCIL WICCI</vt:lpstr>
      <vt:lpstr>SHIRIN TABASSUM COUNCIL MEMBER, (Projects &amp; Event Management) COUNCIL WICCI</vt:lpstr>
      <vt:lpstr>SUPPORTED BY</vt:lpstr>
      <vt:lpstr> COUNTRIES      REPRESENTED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Microsoft Office User</cp:lastModifiedBy>
  <cp:revision>62</cp:revision>
  <dcterms:created xsi:type="dcterms:W3CDTF">2020-11-17T16:47:09Z</dcterms:created>
  <dcterms:modified xsi:type="dcterms:W3CDTF">2022-11-12T03:45:22Z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